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81" r:id="rId2"/>
    <p:sldId id="272" r:id="rId3"/>
    <p:sldId id="274" r:id="rId4"/>
    <p:sldId id="282" r:id="rId5"/>
    <p:sldId id="283" r:id="rId6"/>
    <p:sldId id="284" r:id="rId7"/>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snapToGrid="0" snapToObjects="1">
      <p:cViewPr varScale="1">
        <p:scale>
          <a:sx n="95" d="100"/>
          <a:sy n="95" d="100"/>
        </p:scale>
        <p:origin x="351"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651"/>
          </a:xfrm>
          <a:prstGeom prst="rect">
            <a:avLst/>
          </a:prstGeom>
        </p:spPr>
        <p:txBody>
          <a:bodyPr vert="horz" lIns="95763" tIns="47881" rIns="95763" bIns="47881" rtlCol="0"/>
          <a:lstStyle>
            <a:lvl1pPr algn="l">
              <a:defRPr sz="1300"/>
            </a:lvl1pPr>
          </a:lstStyle>
          <a:p>
            <a:endParaRPr lang="en-US"/>
          </a:p>
        </p:txBody>
      </p:sp>
      <p:sp>
        <p:nvSpPr>
          <p:cNvPr id="3" name="Date Placeholder 2"/>
          <p:cNvSpPr>
            <a:spLocks noGrp="1"/>
          </p:cNvSpPr>
          <p:nvPr>
            <p:ph type="dt" idx="1"/>
          </p:nvPr>
        </p:nvSpPr>
        <p:spPr>
          <a:xfrm>
            <a:off x="4023093" y="1"/>
            <a:ext cx="3077739" cy="511651"/>
          </a:xfrm>
          <a:prstGeom prst="rect">
            <a:avLst/>
          </a:prstGeom>
        </p:spPr>
        <p:txBody>
          <a:bodyPr vert="horz" lIns="95763" tIns="47881" rIns="95763" bIns="47881" rtlCol="0"/>
          <a:lstStyle>
            <a:lvl1pPr algn="r">
              <a:defRPr sz="1300"/>
            </a:lvl1pPr>
          </a:lstStyle>
          <a:p>
            <a:fld id="{21CB36D1-E633-414E-B9E1-B35F5A8DFB89}" type="datetimeFigureOut">
              <a:rPr lang="en-US" smtClean="0"/>
              <a:t>10/16/2025</a:t>
            </a:fld>
            <a:endParaRPr lang="en-US"/>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5763" tIns="47881" rIns="95763" bIns="47881" rtlCol="0" anchor="ctr"/>
          <a:lstStyle/>
          <a:p>
            <a:endParaRPr lang="en-US"/>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5763" tIns="47881" rIns="95763" bIns="478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9599"/>
            <a:ext cx="3077739" cy="511651"/>
          </a:xfrm>
          <a:prstGeom prst="rect">
            <a:avLst/>
          </a:prstGeom>
        </p:spPr>
        <p:txBody>
          <a:bodyPr vert="horz" lIns="95763" tIns="47881" rIns="95763" bIns="47881"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9719599"/>
            <a:ext cx="3077739" cy="511651"/>
          </a:xfrm>
          <a:prstGeom prst="rect">
            <a:avLst/>
          </a:prstGeom>
        </p:spPr>
        <p:txBody>
          <a:bodyPr vert="horz" lIns="95763" tIns="47881" rIns="95763" bIns="47881" rtlCol="0" anchor="b"/>
          <a:lstStyle>
            <a:lvl1pPr algn="r">
              <a:defRPr sz="1300"/>
            </a:lvl1pPr>
          </a:lstStyle>
          <a:p>
            <a:fld id="{3EA08698-191D-450D-8C16-11F8B78FCFEF}" type="slidenum">
              <a:rPr lang="en-US" smtClean="0"/>
              <a:t>‹#›</a:t>
            </a:fld>
            <a:endParaRPr lang="en-US"/>
          </a:p>
        </p:txBody>
      </p:sp>
    </p:spTree>
    <p:extLst>
      <p:ext uri="{BB962C8B-B14F-4D97-AF65-F5344CB8AC3E}">
        <p14:creationId xmlns:p14="http://schemas.microsoft.com/office/powerpoint/2010/main" val="84874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339666-EF46-4187-BF0D-45BBCFD171F5}"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1693-FD55-49FB-AC2A-1DE32422E6CE}"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3AA01-FB80-41F6-8944-E61C5C323F63}"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A8228-21E5-4806-BBF4-F8570950B24C}"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747CB-D60D-4661-AB02-6D3723EB39A7}"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0F5639-6585-474E-86FD-91D8FA2567F4}" type="datetime1">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F503F-C944-4556-9AA0-D4AE9050F232}" type="datetime1">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77BAC-CF42-45B9-8139-59EDAE5C0686}" type="datetime1">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DC15-0E30-4CA9-A0FE-1E3CDE45BEE6}" type="datetime1">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D56ED-BEA2-4294-8720-BE8E740F62FE}" type="datetime1">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8EEE6-AC47-47A6-B25E-CED3327AF938}" type="datetime1">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5C57D-2A03-4F15-A562-1868C7B2BE65}" type="datetime1">
              <a:rPr lang="en-US" smtClean="0"/>
              <a:t>10/16/2025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horturl.at/5aNZR"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D1D5-DE11-8884-E7DD-C347CBD398A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B53EF33-3133-D071-2A7A-AD28961B280D}"/>
              </a:ext>
            </a:extLst>
          </p:cNvPr>
          <p:cNvSpPr/>
          <p:nvPr/>
        </p:nvSpPr>
        <p:spPr>
          <a:xfrm>
            <a:off x="4741127" y="5242014"/>
            <a:ext cx="7450872" cy="1261884"/>
          </a:xfrm>
          <a:prstGeom prst="rect">
            <a:avLst/>
          </a:prstGeom>
        </p:spPr>
        <p:txBody>
          <a:bodyPr wrap="square">
            <a:spAutoFit/>
          </a:bodyPr>
          <a:lstStyle/>
          <a:p>
            <a:pPr algn="ctr"/>
            <a:r>
              <a:rPr lang="en-US" sz="2000" b="1" i="1" dirty="0">
                <a:latin typeface="Times New Roman" pitchFamily="18" charset="0"/>
                <a:cs typeface="Times New Roman" pitchFamily="18" charset="0"/>
              </a:rPr>
              <a:t>Organized by</a:t>
            </a:r>
          </a:p>
          <a:p>
            <a:pPr algn="ctr"/>
            <a:r>
              <a:rPr lang="en-US" sz="2000" b="1" i="1" dirty="0">
                <a:solidFill>
                  <a:srgbClr val="0070C0"/>
                </a:solidFill>
                <a:latin typeface="Times New Roman" pitchFamily="18" charset="0"/>
                <a:cs typeface="Times New Roman" pitchFamily="18" charset="0"/>
              </a:rPr>
              <a:t>Department of Aerospace Engineering and Applied Mechanics</a:t>
            </a:r>
          </a:p>
          <a:p>
            <a:pPr algn="ctr"/>
            <a:r>
              <a:rPr lang="en-US" i="1" dirty="0">
                <a:solidFill>
                  <a:srgbClr val="0070C0"/>
                </a:solidFill>
                <a:latin typeface="Times New Roman" pitchFamily="18" charset="0"/>
                <a:cs typeface="Times New Roman" pitchFamily="18" charset="0"/>
              </a:rPr>
              <a:t>Indian Institute of Engineering Science and Technology, </a:t>
            </a:r>
            <a:r>
              <a:rPr lang="en-US" i="1" dirty="0" err="1">
                <a:solidFill>
                  <a:srgbClr val="0070C0"/>
                </a:solidFill>
                <a:latin typeface="Times New Roman" pitchFamily="18" charset="0"/>
                <a:cs typeface="Times New Roman" pitchFamily="18" charset="0"/>
              </a:rPr>
              <a:t>Shibpur</a:t>
            </a:r>
            <a:endParaRPr lang="en-US" i="1" dirty="0">
              <a:solidFill>
                <a:srgbClr val="0070C0"/>
              </a:solidFill>
              <a:latin typeface="Times New Roman" pitchFamily="18" charset="0"/>
              <a:cs typeface="Times New Roman" pitchFamily="18" charset="0"/>
            </a:endParaRPr>
          </a:p>
          <a:p>
            <a:pPr algn="ctr"/>
            <a:r>
              <a:rPr lang="en-US" i="1" dirty="0">
                <a:solidFill>
                  <a:srgbClr val="0070C0"/>
                </a:solidFill>
                <a:latin typeface="Times New Roman" pitchFamily="18" charset="0"/>
                <a:cs typeface="Times New Roman" pitchFamily="18" charset="0"/>
              </a:rPr>
              <a:t>Howrah-711103, West Bengal, India.</a:t>
            </a:r>
          </a:p>
        </p:txBody>
      </p:sp>
      <p:pic>
        <p:nvPicPr>
          <p:cNvPr id="37" name="Picture 36">
            <a:extLst>
              <a:ext uri="{FF2B5EF4-FFF2-40B4-BE49-F238E27FC236}">
                <a16:creationId xmlns:a16="http://schemas.microsoft.com/office/drawing/2014/main" id="{91441260-055A-DA6F-AD63-D21AA7CC07BD}"/>
              </a:ext>
            </a:extLst>
          </p:cNvPr>
          <p:cNvPicPr>
            <a:picLocks noChangeAspect="1"/>
          </p:cNvPicPr>
          <p:nvPr/>
        </p:nvPicPr>
        <p:blipFill>
          <a:blip r:embed="rId2">
            <a:lum bright="70000" contrast="-70000"/>
          </a:blip>
          <a:stretch>
            <a:fillRect/>
          </a:stretch>
        </p:blipFill>
        <p:spPr>
          <a:xfrm>
            <a:off x="0" y="0"/>
            <a:ext cx="12185210" cy="4903596"/>
          </a:xfrm>
          <a:prstGeom prst="rect">
            <a:avLst/>
          </a:prstGeom>
        </p:spPr>
      </p:pic>
      <p:sp>
        <p:nvSpPr>
          <p:cNvPr id="2" name="Title 1">
            <a:extLst>
              <a:ext uri="{FF2B5EF4-FFF2-40B4-BE49-F238E27FC236}">
                <a16:creationId xmlns:a16="http://schemas.microsoft.com/office/drawing/2014/main" id="{B0BAA114-FFF3-EC00-D2E6-2C7ED5E3CDF4}"/>
              </a:ext>
            </a:extLst>
          </p:cNvPr>
          <p:cNvSpPr>
            <a:spLocks noGrp="1"/>
          </p:cNvSpPr>
          <p:nvPr>
            <p:ph type="ctrTitle"/>
          </p:nvPr>
        </p:nvSpPr>
        <p:spPr>
          <a:xfrm>
            <a:off x="2306097" y="127696"/>
            <a:ext cx="9885903" cy="1470025"/>
          </a:xfrm>
        </p:spPr>
        <p:txBody>
          <a:bodyPr>
            <a:normAutofit/>
          </a:bodyPr>
          <a:lstStyle/>
          <a:p>
            <a:r>
              <a:rPr lang="en-US" sz="3600" b="1" dirty="0">
                <a:latin typeface="Times New Roman" pitchFamily="18" charset="0"/>
                <a:cs typeface="Times New Roman" pitchFamily="18" charset="0"/>
              </a:rPr>
              <a:t>Fluid Mechanics and Computational Intelligence: From Basics to AI/ML Applications</a:t>
            </a:r>
            <a:endParaRPr sz="3600" b="1" dirty="0">
              <a:latin typeface="Times New Roman" pitchFamily="18" charset="0"/>
              <a:cs typeface="Times New Roman" pitchFamily="18" charset="0"/>
            </a:endParaRPr>
          </a:p>
        </p:txBody>
      </p:sp>
      <p:sp>
        <p:nvSpPr>
          <p:cNvPr id="19" name="Hexagon 18">
            <a:extLst>
              <a:ext uri="{FF2B5EF4-FFF2-40B4-BE49-F238E27FC236}">
                <a16:creationId xmlns:a16="http://schemas.microsoft.com/office/drawing/2014/main" id="{5B75D38C-26C0-B71C-CD18-B501C9EDFB76}"/>
              </a:ext>
            </a:extLst>
          </p:cNvPr>
          <p:cNvSpPr/>
          <p:nvPr/>
        </p:nvSpPr>
        <p:spPr>
          <a:xfrm>
            <a:off x="2159303" y="4150270"/>
            <a:ext cx="2581824" cy="2225710"/>
          </a:xfrm>
          <a:prstGeom prst="hexagon">
            <a:avLst/>
          </a:prstGeom>
          <a:blipFill dpi="0" rotWithShape="1">
            <a:blip r:embed="rId3"/>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8" name="Hexagon 17">
            <a:extLst>
              <a:ext uri="{FF2B5EF4-FFF2-40B4-BE49-F238E27FC236}">
                <a16:creationId xmlns:a16="http://schemas.microsoft.com/office/drawing/2014/main" id="{2B7AFD35-507F-4339-F971-26BFA99DDF42}"/>
              </a:ext>
            </a:extLst>
          </p:cNvPr>
          <p:cNvSpPr/>
          <p:nvPr/>
        </p:nvSpPr>
        <p:spPr>
          <a:xfrm>
            <a:off x="42144" y="2974602"/>
            <a:ext cx="2581824" cy="2225710"/>
          </a:xfrm>
          <a:prstGeom prst="hexagon">
            <a:avLst/>
          </a:prstGeom>
          <a:blipFill dpi="0" rotWithShape="1">
            <a:blip r:embed="rId4"/>
            <a:srcRect/>
            <a:stretch>
              <a:fillRect l="5000" r="5000" b="2000"/>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5" name="Hexagon 14">
            <a:extLst>
              <a:ext uri="{FF2B5EF4-FFF2-40B4-BE49-F238E27FC236}">
                <a16:creationId xmlns:a16="http://schemas.microsoft.com/office/drawing/2014/main" id="{0879EC52-1982-7D6E-781F-60DA37EE3E6D}"/>
              </a:ext>
            </a:extLst>
          </p:cNvPr>
          <p:cNvSpPr/>
          <p:nvPr/>
        </p:nvSpPr>
        <p:spPr>
          <a:xfrm>
            <a:off x="42144" y="636706"/>
            <a:ext cx="2581824" cy="2225710"/>
          </a:xfrm>
          <a:prstGeom prst="hexagon">
            <a:avLst/>
          </a:prstGeom>
          <a:blipFill dpi="0" rotWithShape="1">
            <a:blip r:embed="rId5"/>
            <a:srcRect/>
            <a:stretch>
              <a:fillRect l="5000"/>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7" name="Hexagon 16">
            <a:extLst>
              <a:ext uri="{FF2B5EF4-FFF2-40B4-BE49-F238E27FC236}">
                <a16:creationId xmlns:a16="http://schemas.microsoft.com/office/drawing/2014/main" id="{EF9CC2A0-177D-8508-0049-BF395F6447B3}"/>
              </a:ext>
            </a:extLst>
          </p:cNvPr>
          <p:cNvSpPr/>
          <p:nvPr/>
        </p:nvSpPr>
        <p:spPr>
          <a:xfrm>
            <a:off x="2159303" y="1805654"/>
            <a:ext cx="2581824" cy="2225710"/>
          </a:xfrm>
          <a:prstGeom prst="hexagon">
            <a:avLst/>
          </a:prstGeom>
          <a:blipFill dpi="0" rotWithShape="1">
            <a:blip r:embed="rId6"/>
            <a:srcRect/>
            <a:stretch>
              <a:fillRect t="-4000"/>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38" name="Picture 37">
            <a:extLst>
              <a:ext uri="{FF2B5EF4-FFF2-40B4-BE49-F238E27FC236}">
                <a16:creationId xmlns:a16="http://schemas.microsoft.com/office/drawing/2014/main" id="{ED821629-23B4-0598-177B-79DFD1FB47BA}"/>
              </a:ext>
            </a:extLst>
          </p:cNvPr>
          <p:cNvPicPr>
            <a:picLocks noChangeAspect="1"/>
          </p:cNvPicPr>
          <p:nvPr/>
        </p:nvPicPr>
        <p:blipFill>
          <a:blip r:embed="rId7"/>
          <a:stretch>
            <a:fillRect/>
          </a:stretch>
        </p:blipFill>
        <p:spPr>
          <a:xfrm>
            <a:off x="7522495" y="3140657"/>
            <a:ext cx="1888135" cy="1888135"/>
          </a:xfrm>
          <a:prstGeom prst="rect">
            <a:avLst/>
          </a:prstGeom>
        </p:spPr>
      </p:pic>
      <p:sp>
        <p:nvSpPr>
          <p:cNvPr id="39" name="Subtitle 2">
            <a:extLst>
              <a:ext uri="{FF2B5EF4-FFF2-40B4-BE49-F238E27FC236}">
                <a16:creationId xmlns:a16="http://schemas.microsoft.com/office/drawing/2014/main" id="{C7D035E9-2782-5444-91EB-EE92249643BA}"/>
              </a:ext>
            </a:extLst>
          </p:cNvPr>
          <p:cNvSpPr>
            <a:spLocks noGrp="1"/>
          </p:cNvSpPr>
          <p:nvPr>
            <p:ph type="subTitle" idx="1"/>
          </p:nvPr>
        </p:nvSpPr>
        <p:spPr>
          <a:xfrm>
            <a:off x="9524075" y="3650776"/>
            <a:ext cx="2661135" cy="1411497"/>
          </a:xfrm>
        </p:spPr>
        <p:txBody>
          <a:bodyPr>
            <a:normAutofit/>
          </a:bodyPr>
          <a:lstStyle/>
          <a:p>
            <a:endParaRPr lang="en-IN" sz="2000" b="1" i="1" dirty="0">
              <a:solidFill>
                <a:srgbClr val="FF0000"/>
              </a:solidFill>
              <a:latin typeface="Times New Roman" pitchFamily="18" charset="0"/>
              <a:cs typeface="Times New Roman" pitchFamily="18" charset="0"/>
            </a:endParaRPr>
          </a:p>
          <a:p>
            <a:r>
              <a:rPr lang="en-IN" sz="2000" b="1" i="1" dirty="0">
                <a:solidFill>
                  <a:srgbClr val="FF0000"/>
                </a:solidFill>
                <a:latin typeface="Times New Roman" pitchFamily="18" charset="0"/>
                <a:cs typeface="Times New Roman" pitchFamily="18" charset="0"/>
              </a:rPr>
              <a:t>December 15-19, 2025 </a:t>
            </a:r>
          </a:p>
          <a:p>
            <a:r>
              <a:rPr lang="en-IN" sz="2000" i="1" dirty="0">
                <a:solidFill>
                  <a:srgbClr val="FF0000"/>
                </a:solidFill>
                <a:latin typeface="Times New Roman" pitchFamily="18" charset="0"/>
                <a:cs typeface="Times New Roman" pitchFamily="18" charset="0"/>
              </a:rPr>
              <a:t>(Online Mode)</a:t>
            </a:r>
            <a:endParaRPr sz="2000" i="1" dirty="0">
              <a:solidFill>
                <a:srgbClr val="FF0000"/>
              </a:solidFill>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F5191746-B109-BF0B-3B34-17F215838F8A}"/>
              </a:ext>
            </a:extLst>
          </p:cNvPr>
          <p:cNvSpPr txBox="1"/>
          <p:nvPr/>
        </p:nvSpPr>
        <p:spPr>
          <a:xfrm>
            <a:off x="4605568" y="3639478"/>
            <a:ext cx="2605713" cy="1323439"/>
          </a:xfrm>
          <a:prstGeom prst="rect">
            <a:avLst/>
          </a:prstGeom>
          <a:noFill/>
        </p:spPr>
        <p:txBody>
          <a:bodyPr wrap="none" rtlCol="0">
            <a:spAutoFit/>
          </a:bodyPr>
          <a:lstStyle/>
          <a:p>
            <a:pPr algn="ctr"/>
            <a:r>
              <a:rPr lang="en-IN" sz="2000" b="1" i="1" dirty="0">
                <a:latin typeface="Times New Roman" panose="02020603050405020304" pitchFamily="18" charset="0"/>
                <a:cs typeface="Times New Roman" panose="02020603050405020304" pitchFamily="18" charset="0"/>
              </a:rPr>
              <a:t>Coordinators</a:t>
            </a:r>
          </a:p>
          <a:p>
            <a:pPr algn="ctr"/>
            <a:r>
              <a:rPr lang="en-IN" sz="2000" b="1" dirty="0">
                <a:solidFill>
                  <a:srgbClr val="FF0000"/>
                </a:solidFill>
                <a:latin typeface="Times New Roman" panose="02020603050405020304" pitchFamily="18" charset="0"/>
                <a:cs typeface="Times New Roman" panose="02020603050405020304" pitchFamily="18" charset="0"/>
              </a:rPr>
              <a:t>Dr. Nityananda Nandi</a:t>
            </a:r>
          </a:p>
          <a:p>
            <a:pPr algn="ctr"/>
            <a:r>
              <a:rPr lang="en-IN" sz="2000" b="1" dirty="0">
                <a:solidFill>
                  <a:srgbClr val="FF0000"/>
                </a:solidFill>
                <a:latin typeface="Times New Roman" panose="02020603050405020304" pitchFamily="18" charset="0"/>
                <a:cs typeface="Times New Roman" panose="02020603050405020304" pitchFamily="18" charset="0"/>
              </a:rPr>
              <a:t>Dr. Parikshit Kundu</a:t>
            </a:r>
          </a:p>
          <a:p>
            <a:pPr algn="ctr"/>
            <a:r>
              <a:rPr lang="en-IN" sz="2000" b="1" dirty="0">
                <a:solidFill>
                  <a:srgbClr val="FF0000"/>
                </a:solidFill>
                <a:latin typeface="Times New Roman" panose="02020603050405020304" pitchFamily="18" charset="0"/>
                <a:cs typeface="Times New Roman" panose="02020603050405020304" pitchFamily="18" charset="0"/>
              </a:rPr>
              <a:t>Dr. T. Nilavarasan</a:t>
            </a:r>
          </a:p>
        </p:txBody>
      </p:sp>
      <p:sp>
        <p:nvSpPr>
          <p:cNvPr id="41" name="TextBox 40">
            <a:extLst>
              <a:ext uri="{FF2B5EF4-FFF2-40B4-BE49-F238E27FC236}">
                <a16:creationId xmlns:a16="http://schemas.microsoft.com/office/drawing/2014/main" id="{AB57FC32-4278-5F1E-2FA2-141A7C43EAB1}"/>
              </a:ext>
            </a:extLst>
          </p:cNvPr>
          <p:cNvSpPr txBox="1"/>
          <p:nvPr/>
        </p:nvSpPr>
        <p:spPr>
          <a:xfrm>
            <a:off x="6128381" y="2451798"/>
            <a:ext cx="4743606" cy="461665"/>
          </a:xfrm>
          <a:prstGeom prst="rect">
            <a:avLst/>
          </a:prstGeom>
          <a:noFill/>
        </p:spPr>
        <p:txBody>
          <a:bodyPr wrap="none" rtlCol="0">
            <a:spAutoFit/>
          </a:bodyPr>
          <a:lstStyle/>
          <a:p>
            <a:pPr algn="ctr"/>
            <a:r>
              <a:rPr lang="en-IN" sz="2400" b="1" i="1" dirty="0">
                <a:latin typeface="Times New Roman" panose="02020603050405020304" pitchFamily="18" charset="0"/>
                <a:cs typeface="Times New Roman" panose="02020603050405020304" pitchFamily="18" charset="0"/>
              </a:rPr>
              <a:t>Executive Development Programme</a:t>
            </a:r>
          </a:p>
        </p:txBody>
      </p:sp>
    </p:spTree>
    <p:extLst>
      <p:ext uri="{BB962C8B-B14F-4D97-AF65-F5344CB8AC3E}">
        <p14:creationId xmlns:p14="http://schemas.microsoft.com/office/powerpoint/2010/main" val="25682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CF782EFA-2148-AE9C-8FD8-12BEAAAAAA00}"/>
            </a:ext>
          </a:extLst>
        </p:cNvPr>
        <p:cNvGrpSpPr/>
        <p:nvPr/>
      </p:nvGrpSpPr>
      <p:grpSpPr>
        <a:xfrm>
          <a:off x="0" y="0"/>
          <a:ext cx="0" cy="0"/>
          <a:chOff x="0" y="0"/>
          <a:chExt cx="0" cy="0"/>
        </a:xfrm>
      </p:grpSpPr>
      <p:pic>
        <p:nvPicPr>
          <p:cNvPr id="14" name="Picture 13" descr="A clock tower with a weather vane&#10;&#10;AI-generated content may be incorrect.">
            <a:extLst>
              <a:ext uri="{FF2B5EF4-FFF2-40B4-BE49-F238E27FC236}">
                <a16:creationId xmlns:a16="http://schemas.microsoft.com/office/drawing/2014/main" id="{E9114702-4656-E8F1-70A5-D26695C2BBF3}"/>
              </a:ext>
            </a:extLst>
          </p:cNvPr>
          <p:cNvPicPr>
            <a:picLocks noChangeAspect="1"/>
          </p:cNvPicPr>
          <p:nvPr/>
        </p:nvPicPr>
        <p:blipFill>
          <a:blip r:embed="rId2">
            <a:lum bright="70000" contrast="-70000"/>
          </a:blip>
          <a:srcRect b="3241"/>
          <a:stretch>
            <a:fillRect/>
          </a:stretch>
        </p:blipFill>
        <p:spPr>
          <a:xfrm>
            <a:off x="-1" y="26239"/>
            <a:ext cx="12192002" cy="6819487"/>
          </a:xfrm>
          <a:prstGeom prst="rect">
            <a:avLst/>
          </a:prstGeom>
        </p:spPr>
      </p:pic>
      <p:sp>
        <p:nvSpPr>
          <p:cNvPr id="2" name="Title 1">
            <a:extLst>
              <a:ext uri="{FF2B5EF4-FFF2-40B4-BE49-F238E27FC236}">
                <a16:creationId xmlns:a16="http://schemas.microsoft.com/office/drawing/2014/main" id="{3B16661C-207F-AC4B-608D-7BE5B2331064}"/>
              </a:ext>
            </a:extLst>
          </p:cNvPr>
          <p:cNvSpPr>
            <a:spLocks noGrp="1"/>
          </p:cNvSpPr>
          <p:nvPr>
            <p:ph type="ctrTitle"/>
          </p:nvPr>
        </p:nvSpPr>
        <p:spPr>
          <a:xfrm>
            <a:off x="0" y="700795"/>
            <a:ext cx="12192000" cy="2576686"/>
          </a:xfrm>
        </p:spPr>
        <p:txBody>
          <a:bodyPr>
            <a:noAutofit/>
          </a:bodyPr>
          <a:lstStyle/>
          <a:p>
            <a:pPr algn="just"/>
            <a:r>
              <a:rPr lang="en-US" sz="1800" dirty="0">
                <a:latin typeface="Times New Roman" pitchFamily="18" charset="0"/>
                <a:cs typeface="Times New Roman" pitchFamily="18" charset="0"/>
              </a:rPr>
              <a:t>IIEST </a:t>
            </a:r>
            <a:r>
              <a:rPr lang="en-US" sz="1800" dirty="0" err="1">
                <a:latin typeface="Times New Roman" pitchFamily="18" charset="0"/>
                <a:cs typeface="Times New Roman" pitchFamily="18" charset="0"/>
              </a:rPr>
              <a:t>Shibpur</a:t>
            </a:r>
            <a:r>
              <a:rPr lang="en-US" sz="1800" dirty="0">
                <a:latin typeface="Times New Roman" pitchFamily="18" charset="0"/>
                <a:cs typeface="Times New Roman" pitchFamily="18" charset="0"/>
              </a:rPr>
              <a:t> is a prestigious institution with rich history dating back to 1856. Its evolution from the “Civil Engineering College” to an “Institute of National Importance” highlights its significance in India's educational landscape. Through its 16 departments and 8 schools across various fields of engineering, science and humanities, the institute presently offers a wide array of </a:t>
            </a:r>
            <a:r>
              <a:rPr lang="en-US" sz="1800" dirty="0" err="1">
                <a:latin typeface="Times New Roman" pitchFamily="18" charset="0"/>
                <a:cs typeface="Times New Roman" pitchFamily="18" charset="0"/>
              </a:rPr>
              <a:t>programmes</a:t>
            </a:r>
            <a:r>
              <a:rPr lang="en-US" sz="1800" dirty="0">
                <a:latin typeface="Times New Roman" pitchFamily="18" charset="0"/>
                <a:cs typeface="Times New Roman" pitchFamily="18" charset="0"/>
              </a:rPr>
              <a:t> at the undergraduate, postgraduate, and doctoral levels, reflecting its commitment to comprehensive education. The institute is situated in the industrial city of Howrah, the institute enjoys 49 hectares of a clean and green campus with a faculty and student strength of 250 and 4000 respectively. With well-equipped laboratories and research </a:t>
            </a:r>
            <a:r>
              <a:rPr lang="en-US" sz="1800" dirty="0" err="1">
                <a:latin typeface="Times New Roman" pitchFamily="18" charset="0"/>
                <a:cs typeface="Times New Roman" pitchFamily="18" charset="0"/>
              </a:rPr>
              <a:t>centres</a:t>
            </a:r>
            <a:r>
              <a:rPr lang="en-US" sz="1800" dirty="0">
                <a:latin typeface="Times New Roman" pitchFamily="18" charset="0"/>
                <a:cs typeface="Times New Roman" pitchFamily="18" charset="0"/>
              </a:rPr>
              <a:t>, the students of IIEST </a:t>
            </a:r>
            <a:r>
              <a:rPr lang="en-US" sz="1800" dirty="0" err="1">
                <a:latin typeface="Times New Roman" pitchFamily="18" charset="0"/>
                <a:cs typeface="Times New Roman" pitchFamily="18" charset="0"/>
              </a:rPr>
              <a:t>Shibpur</a:t>
            </a:r>
            <a:r>
              <a:rPr lang="en-US" sz="1800" dirty="0">
                <a:latin typeface="Times New Roman" pitchFamily="18" charset="0"/>
                <a:cs typeface="Times New Roman" pitchFamily="18" charset="0"/>
              </a:rPr>
              <a:t> have the opportunity to engage in hands-on training that enhances their overall educational experience. As such, the institute today stands out as a </a:t>
            </a:r>
            <a:r>
              <a:rPr lang="en-US" sz="1800" dirty="0" err="1">
                <a:latin typeface="Times New Roman" pitchFamily="18" charset="0"/>
                <a:cs typeface="Times New Roman" pitchFamily="18" charset="0"/>
              </a:rPr>
              <a:t>centre</a:t>
            </a:r>
            <a:r>
              <a:rPr lang="en-US" sz="1800" dirty="0">
                <a:latin typeface="Times New Roman" pitchFamily="18" charset="0"/>
                <a:cs typeface="Times New Roman" pitchFamily="18" charset="0"/>
              </a:rPr>
              <a:t> for academic excellence that not only </a:t>
            </a:r>
            <a:r>
              <a:rPr lang="en-US" sz="1800" dirty="0" err="1">
                <a:latin typeface="Times New Roman" pitchFamily="18" charset="0"/>
                <a:cs typeface="Times New Roman" pitchFamily="18" charset="0"/>
              </a:rPr>
              <a:t>honours</a:t>
            </a:r>
            <a:r>
              <a:rPr lang="en-US" sz="1800" dirty="0">
                <a:latin typeface="Times New Roman" pitchFamily="18" charset="0"/>
                <a:cs typeface="Times New Roman" pitchFamily="18" charset="0"/>
              </a:rPr>
              <a:t> its historical roots but also adapts to contemporary educational needs, making it an attractive choice for aspiring engineers and scientists.</a:t>
            </a:r>
          </a:p>
        </p:txBody>
      </p:sp>
      <p:sp>
        <p:nvSpPr>
          <p:cNvPr id="8" name="Subtitle 2">
            <a:extLst>
              <a:ext uri="{FF2B5EF4-FFF2-40B4-BE49-F238E27FC236}">
                <a16:creationId xmlns:a16="http://schemas.microsoft.com/office/drawing/2014/main" id="{3D4DAD64-6E0F-B4E7-0411-2DBC9DC884D5}"/>
              </a:ext>
            </a:extLst>
          </p:cNvPr>
          <p:cNvSpPr>
            <a:spLocks noGrp="1"/>
          </p:cNvSpPr>
          <p:nvPr>
            <p:ph type="subTitle" idx="1"/>
          </p:nvPr>
        </p:nvSpPr>
        <p:spPr>
          <a:xfrm>
            <a:off x="-2" y="144391"/>
            <a:ext cx="6400800" cy="597477"/>
          </a:xfrm>
        </p:spPr>
        <p:txBody>
          <a:bodyPr>
            <a:normAutofit/>
          </a:bodyPr>
          <a:lstStyle/>
          <a:p>
            <a:pPr algn="l"/>
            <a:r>
              <a:rPr lang="en-IN" sz="2400" b="1" u="sng" dirty="0">
                <a:solidFill>
                  <a:srgbClr val="0070C0"/>
                </a:solidFill>
                <a:latin typeface="Times New Roman" pitchFamily="18" charset="0"/>
                <a:cs typeface="Times New Roman" pitchFamily="18" charset="0"/>
              </a:rPr>
              <a:t>About the institute</a:t>
            </a:r>
            <a:endParaRPr sz="2400" u="sng" dirty="0">
              <a:solidFill>
                <a:srgbClr val="0070C0"/>
              </a:solidFill>
              <a:latin typeface="Times New Roman" pitchFamily="18" charset="0"/>
              <a:cs typeface="Times New Roman" pitchFamily="18" charset="0"/>
            </a:endParaRPr>
          </a:p>
        </p:txBody>
      </p:sp>
      <p:sp>
        <p:nvSpPr>
          <p:cNvPr id="15" name="Subtitle 2">
            <a:extLst>
              <a:ext uri="{FF2B5EF4-FFF2-40B4-BE49-F238E27FC236}">
                <a16:creationId xmlns:a16="http://schemas.microsoft.com/office/drawing/2014/main" id="{856D7CEF-6059-9F4F-007F-EE173FF62366}"/>
              </a:ext>
            </a:extLst>
          </p:cNvPr>
          <p:cNvSpPr txBox="1">
            <a:spLocks/>
          </p:cNvSpPr>
          <p:nvPr/>
        </p:nvSpPr>
        <p:spPr>
          <a:xfrm>
            <a:off x="-1" y="3435982"/>
            <a:ext cx="10530673" cy="59747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IN" sz="2400" b="1" u="sng" dirty="0">
                <a:solidFill>
                  <a:srgbClr val="0070C0"/>
                </a:solidFill>
                <a:latin typeface="Times New Roman" pitchFamily="18" charset="0"/>
                <a:cs typeface="Times New Roman" pitchFamily="18" charset="0"/>
              </a:rPr>
              <a:t>About the Department of Aerospace Engineering and Applied Mechanics</a:t>
            </a:r>
            <a:endParaRPr lang="en-IN" sz="2400" u="sng" dirty="0">
              <a:solidFill>
                <a:srgbClr val="0070C0"/>
              </a:solidFill>
              <a:latin typeface="Times New Roman" pitchFamily="18" charset="0"/>
              <a:cs typeface="Times New Roman" pitchFamily="18" charset="0"/>
            </a:endParaRPr>
          </a:p>
        </p:txBody>
      </p:sp>
      <p:sp>
        <p:nvSpPr>
          <p:cNvPr id="17" name="Title 1">
            <a:extLst>
              <a:ext uri="{FF2B5EF4-FFF2-40B4-BE49-F238E27FC236}">
                <a16:creationId xmlns:a16="http://schemas.microsoft.com/office/drawing/2014/main" id="{BA2C5AEB-9952-0C2F-E936-B4EE3F6F3348}"/>
              </a:ext>
            </a:extLst>
          </p:cNvPr>
          <p:cNvSpPr txBox="1">
            <a:spLocks/>
          </p:cNvSpPr>
          <p:nvPr/>
        </p:nvSpPr>
        <p:spPr>
          <a:xfrm>
            <a:off x="-2" y="3185327"/>
            <a:ext cx="12192001" cy="377746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br>
              <a:rPr lang="en-US" sz="1800" dirty="0">
                <a:latin typeface="Times New Roman" pitchFamily="18" charset="0"/>
                <a:cs typeface="Times New Roman" pitchFamily="18" charset="0"/>
              </a:rPr>
            </a:b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The Department of Aerospace Engineering and Applied Mechanics at IIEST </a:t>
            </a:r>
            <a:r>
              <a:rPr lang="en-US" sz="1800" dirty="0" err="1">
                <a:latin typeface="Times New Roman" pitchFamily="18" charset="0"/>
                <a:cs typeface="Times New Roman" pitchFamily="18" charset="0"/>
              </a:rPr>
              <a:t>Shibpur</a:t>
            </a:r>
            <a:r>
              <a:rPr lang="en-US" sz="1800" dirty="0">
                <a:latin typeface="Times New Roman" pitchFamily="18" charset="0"/>
                <a:cs typeface="Times New Roman" pitchFamily="18" charset="0"/>
              </a:rPr>
              <a:t> traces its roots from the Department of Applied Mechanics that was established in 1947. Over the years, the department developed a strong expertise in the areas of fluid mechanics and structural engineering. In 2008, the department officially adopted its current name to reflect its evolving focus on aerospace technologies. The department presently offers undergraduate and postgraduate courses in Aerospace Engineering and also offers another postgraduate course in Hydraulic Engineering. Additionally, doctoral </a:t>
            </a:r>
            <a:r>
              <a:rPr lang="en-US" sz="1800" dirty="0" err="1">
                <a:latin typeface="Times New Roman" pitchFamily="18" charset="0"/>
                <a:cs typeface="Times New Roman" pitchFamily="18" charset="0"/>
              </a:rPr>
              <a:t>programmes</a:t>
            </a:r>
            <a:r>
              <a:rPr lang="en-US" sz="1800" dirty="0">
                <a:latin typeface="Times New Roman" pitchFamily="18" charset="0"/>
                <a:cs typeface="Times New Roman" pitchFamily="18" charset="0"/>
              </a:rPr>
              <a:t> are offered in the broad areas of aerospace and applied mechanical sciences, with major emphasis in areas such as Aerodynamics, Aero-structures, Propulsion, Hydrodynamics and Bio-mechanics. By fostering an environment of innovation, the department not only plays a crucial role in shaping future engineers to tackle contemporary issues in these dynamic fields, but also actively contributes towards advancing sustainable aviation goals.</a:t>
            </a:r>
          </a:p>
        </p:txBody>
      </p:sp>
    </p:spTree>
    <p:extLst>
      <p:ext uri="{BB962C8B-B14F-4D97-AF65-F5344CB8AC3E}">
        <p14:creationId xmlns:p14="http://schemas.microsoft.com/office/powerpoint/2010/main" val="392584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4B83-3408-8074-248B-2113A9305102}"/>
            </a:ext>
          </a:extLst>
        </p:cNvPr>
        <p:cNvGrpSpPr/>
        <p:nvPr/>
      </p:nvGrpSpPr>
      <p:grpSpPr>
        <a:xfrm>
          <a:off x="0" y="0"/>
          <a:ext cx="0" cy="0"/>
          <a:chOff x="0" y="0"/>
          <a:chExt cx="0" cy="0"/>
        </a:xfrm>
      </p:grpSpPr>
      <p:pic>
        <p:nvPicPr>
          <p:cNvPr id="7" name="Picture 6" descr="A clock tower with a weather vane">
            <a:extLst>
              <a:ext uri="{FF2B5EF4-FFF2-40B4-BE49-F238E27FC236}">
                <a16:creationId xmlns:a16="http://schemas.microsoft.com/office/drawing/2014/main" id="{A281B587-38AA-39C0-327D-CA70997ED50B}"/>
              </a:ext>
            </a:extLst>
          </p:cNvPr>
          <p:cNvPicPr>
            <a:picLocks noChangeAspect="1"/>
          </p:cNvPicPr>
          <p:nvPr/>
        </p:nvPicPr>
        <p:blipFill>
          <a:blip r:embed="rId2">
            <a:lum bright="70000" contrast="-70000"/>
          </a:blip>
          <a:srcRect b="3241"/>
          <a:stretch>
            <a:fillRect/>
          </a:stretch>
        </p:blipFill>
        <p:spPr>
          <a:xfrm>
            <a:off x="-1" y="26239"/>
            <a:ext cx="12192002" cy="6819487"/>
          </a:xfrm>
          <a:prstGeom prst="rect">
            <a:avLst/>
          </a:prstGeom>
        </p:spPr>
      </p:pic>
      <p:sp>
        <p:nvSpPr>
          <p:cNvPr id="192" name="Subtitle 2">
            <a:extLst>
              <a:ext uri="{FF2B5EF4-FFF2-40B4-BE49-F238E27FC236}">
                <a16:creationId xmlns:a16="http://schemas.microsoft.com/office/drawing/2014/main" id="{7F48CCA2-E641-89C5-1E10-75BF840BA5F6}"/>
              </a:ext>
            </a:extLst>
          </p:cNvPr>
          <p:cNvSpPr>
            <a:spLocks noGrp="1"/>
          </p:cNvSpPr>
          <p:nvPr>
            <p:ph type="subTitle" idx="1"/>
          </p:nvPr>
        </p:nvSpPr>
        <p:spPr>
          <a:xfrm>
            <a:off x="-2" y="24252"/>
            <a:ext cx="5260312" cy="597477"/>
          </a:xfrm>
        </p:spPr>
        <p:txBody>
          <a:bodyPr>
            <a:normAutofit/>
          </a:bodyPr>
          <a:lstStyle/>
          <a:p>
            <a:pPr algn="l"/>
            <a:r>
              <a:rPr lang="en-US" sz="2400" b="1" u="sng" dirty="0">
                <a:solidFill>
                  <a:srgbClr val="0070C0"/>
                </a:solidFill>
                <a:latin typeface="Times New Roman" pitchFamily="18" charset="0"/>
                <a:cs typeface="Times New Roman" pitchFamily="18" charset="0"/>
              </a:rPr>
              <a:t>Course Overview</a:t>
            </a:r>
            <a:endParaRPr sz="2400" b="1" u="sng" dirty="0">
              <a:solidFill>
                <a:srgbClr val="0070C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908E9389-378D-7997-E6A4-F2D8316422EB}"/>
              </a:ext>
            </a:extLst>
          </p:cNvPr>
          <p:cNvSpPr txBox="1"/>
          <p:nvPr/>
        </p:nvSpPr>
        <p:spPr>
          <a:xfrm>
            <a:off x="35169" y="2915744"/>
            <a:ext cx="12156832" cy="3338350"/>
          </a:xfrm>
          <a:prstGeom prst="rect">
            <a:avLst/>
          </a:prstGeom>
          <a:noFill/>
        </p:spPr>
        <p:txBody>
          <a:bodyPr wrap="square">
            <a:spAutoFit/>
          </a:bodyPr>
          <a:lstStyle/>
          <a:p>
            <a:pPr>
              <a:lnSpc>
                <a:spcPct val="115000"/>
              </a:lnSpc>
              <a:spcBef>
                <a:spcPts val="800"/>
              </a:spcBef>
              <a:spcAft>
                <a:spcPts val="400"/>
              </a:spcAft>
            </a:pPr>
            <a:r>
              <a:rPr lang="en-US" sz="2400" b="1" u="sng" kern="1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Course Outcomes</a:t>
            </a:r>
            <a:endParaRPr lang="en-IN" sz="2400" b="1" u="sng" kern="1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SzPts val="1000"/>
              <a:buFont typeface="Symbol" panose="05050102010706020507" pitchFamily="18" charset="2"/>
              <a:buChar char=""/>
              <a:tabLst>
                <a:tab pos="457200" algn="l"/>
              </a:tabLst>
            </a:pPr>
            <a:endParaRPr lang="en-US" dirty="0">
              <a:latin typeface="Times New Roman" panose="02020603050405020304" pitchFamily="18" charset="0"/>
              <a:ea typeface="Times New Roman" panose="02020603050405020304" pitchFamily="18" charset="0"/>
            </a:endParaRPr>
          </a:p>
          <a:p>
            <a:pPr marL="342900" indent="-342900" algn="just">
              <a:buSzPct val="100000"/>
              <a:buFont typeface="+mj-lt"/>
              <a:buAutoNum type="arabicPeriod"/>
              <a:tabLst>
                <a:tab pos="457200" algn="l"/>
              </a:tabLst>
            </a:pPr>
            <a:r>
              <a:rPr lang="en-US" dirty="0">
                <a:latin typeface="Times New Roman" panose="02020603050405020304" pitchFamily="18" charset="0"/>
                <a:ea typeface="Times New Roman" panose="02020603050405020304" pitchFamily="18" charset="0"/>
              </a:rPr>
              <a:t>Gain a strong foundation in </a:t>
            </a:r>
            <a:r>
              <a:rPr lang="en-US" b="1" dirty="0">
                <a:latin typeface="Times New Roman" panose="02020603050405020304" pitchFamily="18" charset="0"/>
                <a:ea typeface="Times New Roman" panose="02020603050405020304" pitchFamily="18" charset="0"/>
              </a:rPr>
              <a:t>fluid mechanics fundamentals</a:t>
            </a:r>
            <a:r>
              <a:rPr lang="en-US" dirty="0">
                <a:latin typeface="Times New Roman" panose="02020603050405020304" pitchFamily="18" charset="0"/>
                <a:ea typeface="Times New Roman" panose="02020603050405020304" pitchFamily="18" charset="0"/>
              </a:rPr>
              <a:t>.</a:t>
            </a:r>
          </a:p>
          <a:p>
            <a:pPr marL="342900" indent="-342900" algn="just">
              <a:buSzPct val="100000"/>
              <a:buFont typeface="+mj-lt"/>
              <a:buAutoNum type="arabicPeriod"/>
              <a:tabLst>
                <a:tab pos="457200" algn="l"/>
              </a:tabLst>
            </a:pPr>
            <a:endParaRPr lang="en-IN" dirty="0">
              <a:latin typeface="Times New Roman" panose="02020603050405020304" pitchFamily="18" charset="0"/>
              <a:ea typeface="Times New Roman" panose="02020603050405020304" pitchFamily="18" charset="0"/>
            </a:endParaRPr>
          </a:p>
          <a:p>
            <a:pPr marL="342900" indent="-342900" algn="just">
              <a:buSzPct val="100000"/>
              <a:buFont typeface="+mj-lt"/>
              <a:buAutoNum type="arabicPeriod"/>
              <a:tabLst>
                <a:tab pos="457200" algn="l"/>
              </a:tabLst>
            </a:pPr>
            <a:r>
              <a:rPr lang="en-US" dirty="0">
                <a:latin typeface="Times New Roman" panose="02020603050405020304" pitchFamily="18" charset="0"/>
                <a:ea typeface="Times New Roman" panose="02020603050405020304" pitchFamily="18" charset="0"/>
              </a:rPr>
              <a:t>Understand the role of </a:t>
            </a:r>
            <a:r>
              <a:rPr lang="en-US" b="1" dirty="0">
                <a:latin typeface="Times New Roman" panose="02020603050405020304" pitchFamily="18" charset="0"/>
                <a:ea typeface="Times New Roman" panose="02020603050405020304" pitchFamily="18" charset="0"/>
              </a:rPr>
              <a:t>computational intelligence techniques</a:t>
            </a:r>
            <a:r>
              <a:rPr lang="en-US" dirty="0">
                <a:latin typeface="Times New Roman" panose="02020603050405020304" pitchFamily="18" charset="0"/>
                <a:ea typeface="Times New Roman" panose="02020603050405020304" pitchFamily="18" charset="0"/>
              </a:rPr>
              <a:t> in solving engineering problems.</a:t>
            </a:r>
          </a:p>
          <a:p>
            <a:pPr marL="342900" indent="-342900" algn="just">
              <a:buSzPct val="100000"/>
              <a:buFont typeface="+mj-lt"/>
              <a:buAutoNum type="arabicPeriod"/>
              <a:tabLst>
                <a:tab pos="457200" algn="l"/>
              </a:tabLst>
            </a:pPr>
            <a:endParaRPr lang="en-IN" dirty="0">
              <a:latin typeface="Times New Roman" panose="02020603050405020304" pitchFamily="18" charset="0"/>
              <a:ea typeface="Times New Roman" panose="02020603050405020304" pitchFamily="18" charset="0"/>
            </a:endParaRPr>
          </a:p>
          <a:p>
            <a:pPr marL="342900" indent="-342900" algn="just">
              <a:buSzPct val="100000"/>
              <a:buFont typeface="+mj-lt"/>
              <a:buAutoNum type="arabicPeriod"/>
              <a:tabLst>
                <a:tab pos="457200" algn="l"/>
              </a:tabLst>
            </a:pPr>
            <a:r>
              <a:rPr lang="en-US" dirty="0">
                <a:latin typeface="Times New Roman" panose="02020603050405020304" pitchFamily="18" charset="0"/>
                <a:ea typeface="Times New Roman" panose="02020603050405020304" pitchFamily="18" charset="0"/>
              </a:rPr>
              <a:t>Learn the integration of </a:t>
            </a:r>
            <a:r>
              <a:rPr lang="en-US" b="1" dirty="0">
                <a:latin typeface="Times New Roman" panose="02020603050405020304" pitchFamily="18" charset="0"/>
                <a:ea typeface="Times New Roman" panose="02020603050405020304" pitchFamily="18" charset="0"/>
              </a:rPr>
              <a:t>AI/ML models with fluid dynamics</a:t>
            </a:r>
            <a:r>
              <a:rPr lang="en-US" dirty="0">
                <a:latin typeface="Times New Roman" panose="02020603050405020304" pitchFamily="18" charset="0"/>
                <a:ea typeface="Times New Roman" panose="02020603050405020304" pitchFamily="18" charset="0"/>
              </a:rPr>
              <a:t> for real-world applications.</a:t>
            </a:r>
          </a:p>
          <a:p>
            <a:pPr marL="342900" indent="-342900" algn="just">
              <a:buSzPct val="100000"/>
              <a:buFont typeface="+mj-lt"/>
              <a:buAutoNum type="arabicPeriod"/>
              <a:tabLst>
                <a:tab pos="457200" algn="l"/>
              </a:tabLst>
            </a:pPr>
            <a:endParaRPr lang="en-IN" dirty="0">
              <a:latin typeface="Times New Roman" panose="02020603050405020304" pitchFamily="18" charset="0"/>
              <a:ea typeface="Times New Roman" panose="02020603050405020304" pitchFamily="18" charset="0"/>
            </a:endParaRPr>
          </a:p>
          <a:p>
            <a:pPr marL="342900" indent="-342900" algn="just">
              <a:buSzPct val="100000"/>
              <a:buFont typeface="+mj-lt"/>
              <a:buAutoNum type="arabicPeriod"/>
              <a:tabLst>
                <a:tab pos="457200" algn="l"/>
              </a:tabLst>
            </a:pPr>
            <a:r>
              <a:rPr lang="en-US" dirty="0">
                <a:latin typeface="Times New Roman" panose="02020603050405020304" pitchFamily="18" charset="0"/>
                <a:ea typeface="Times New Roman" panose="02020603050405020304" pitchFamily="18" charset="0"/>
              </a:rPr>
              <a:t>Develop problem-solving skills using </a:t>
            </a:r>
            <a:r>
              <a:rPr lang="en-US" b="1" dirty="0">
                <a:latin typeface="Times New Roman" panose="02020603050405020304" pitchFamily="18" charset="0"/>
                <a:ea typeface="Times New Roman" panose="02020603050405020304" pitchFamily="18" charset="0"/>
              </a:rPr>
              <a:t>modern simulation and predictive tools</a:t>
            </a:r>
            <a:r>
              <a:rPr lang="en-US" dirty="0">
                <a:latin typeface="Times New Roman" panose="02020603050405020304" pitchFamily="18" charset="0"/>
                <a:ea typeface="Times New Roman" panose="02020603050405020304" pitchFamily="18" charset="0"/>
              </a:rPr>
              <a:t>.</a:t>
            </a:r>
          </a:p>
          <a:p>
            <a:pPr marL="342900" indent="-342900" algn="just">
              <a:buSzPct val="100000"/>
              <a:buFont typeface="+mj-lt"/>
              <a:buAutoNum type="arabicPeriod"/>
              <a:tabLst>
                <a:tab pos="457200" algn="l"/>
              </a:tabLst>
            </a:pPr>
            <a:endParaRPr lang="en-IN" dirty="0">
              <a:latin typeface="Times New Roman" panose="02020603050405020304" pitchFamily="18" charset="0"/>
              <a:ea typeface="Times New Roman" panose="02020603050405020304" pitchFamily="18" charset="0"/>
            </a:endParaRPr>
          </a:p>
          <a:p>
            <a:pPr marL="342900" indent="-342900" algn="just">
              <a:buSzPct val="100000"/>
              <a:buFont typeface="+mj-lt"/>
              <a:buAutoNum type="arabicPeriod"/>
              <a:tabLst>
                <a:tab pos="457200" algn="l"/>
              </a:tabLst>
            </a:pPr>
            <a:r>
              <a:rPr lang="en-US" dirty="0">
                <a:latin typeface="Times New Roman" panose="02020603050405020304" pitchFamily="18" charset="0"/>
                <a:ea typeface="Times New Roman" panose="02020603050405020304" pitchFamily="18" charset="0"/>
              </a:rPr>
              <a:t>Exposure to </a:t>
            </a:r>
            <a:r>
              <a:rPr lang="en-US" b="1" dirty="0">
                <a:latin typeface="Times New Roman" panose="02020603050405020304" pitchFamily="18" charset="0"/>
                <a:ea typeface="Times New Roman" panose="02020603050405020304" pitchFamily="18" charset="0"/>
              </a:rPr>
              <a:t>case studies and practical demonstrations</a:t>
            </a:r>
            <a:r>
              <a:rPr lang="en-US" dirty="0">
                <a:latin typeface="Times New Roman" panose="02020603050405020304" pitchFamily="18" charset="0"/>
                <a:ea typeface="Times New Roman" panose="02020603050405020304" pitchFamily="18" charset="0"/>
              </a:rPr>
              <a:t> on industrial applications.</a:t>
            </a:r>
            <a:endParaRPr lang="en-IN"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B8B8260-4714-204B-C694-9C4BB354701D}"/>
              </a:ext>
            </a:extLst>
          </p:cNvPr>
          <p:cNvSpPr txBox="1"/>
          <p:nvPr/>
        </p:nvSpPr>
        <p:spPr>
          <a:xfrm>
            <a:off x="35169" y="672687"/>
            <a:ext cx="12156831" cy="2031325"/>
          </a:xfrm>
          <a:prstGeom prst="rect">
            <a:avLst/>
          </a:prstGeom>
          <a:noFill/>
        </p:spPr>
        <p:txBody>
          <a:bodyPr wrap="square" rtlCol="0">
            <a:spAutoFit/>
          </a:bodyPr>
          <a:lstStyle/>
          <a:p>
            <a:pPr algn="just"/>
            <a:r>
              <a:rPr lang="en-IN" dirty="0">
                <a:latin typeface="Times New Roman" panose="02020603050405020304" pitchFamily="18" charset="0"/>
                <a:cs typeface="Times New Roman" panose="02020603050405020304" pitchFamily="18" charset="0"/>
              </a:rPr>
              <a:t>This interdisciplinary course bridges the foundational principles of </a:t>
            </a:r>
            <a:r>
              <a:rPr lang="en-IN" b="1" dirty="0">
                <a:latin typeface="Times New Roman" panose="02020603050405020304" pitchFamily="18" charset="0"/>
                <a:cs typeface="Times New Roman" panose="02020603050405020304" pitchFamily="18" charset="0"/>
              </a:rPr>
              <a:t>fluid mechanics </a:t>
            </a:r>
            <a:r>
              <a:rPr lang="en-IN" dirty="0">
                <a:latin typeface="Times New Roman" panose="02020603050405020304" pitchFamily="18" charset="0"/>
                <a:cs typeface="Times New Roman" panose="02020603050405020304" pitchFamily="18" charset="0"/>
              </a:rPr>
              <a:t>with cutting-edge techniques in computational intelligence, especially </a:t>
            </a:r>
            <a:r>
              <a:rPr lang="en-IN" b="1" dirty="0">
                <a:latin typeface="Times New Roman" panose="02020603050405020304" pitchFamily="18" charset="0"/>
                <a:cs typeface="Times New Roman" panose="02020603050405020304" pitchFamily="18" charset="0"/>
              </a:rPr>
              <a:t>data-driven modelling, machine learning (ML) and artificial intelligence (AI). </a:t>
            </a:r>
            <a:r>
              <a:rPr lang="en-IN" dirty="0">
                <a:latin typeface="Times New Roman" panose="02020603050405020304" pitchFamily="18" charset="0"/>
                <a:cs typeface="Times New Roman" panose="02020603050405020304" pitchFamily="18" charset="0"/>
              </a:rPr>
              <a:t>Participants will first develop a solid understanding of classical fluid mechanics and then explore how data-driven approaches are transforming the analysis, modelling and simulation of fluid flows. </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course emphasizes both theoretical understanding and hands-on application, preparing participants for advanced research or industry roles involving computational fluid dynamics (CFD), modal analysis and intelligent control systems. </a:t>
            </a:r>
          </a:p>
        </p:txBody>
      </p:sp>
    </p:spTree>
    <p:extLst>
      <p:ext uri="{BB962C8B-B14F-4D97-AF65-F5344CB8AC3E}">
        <p14:creationId xmlns:p14="http://schemas.microsoft.com/office/powerpoint/2010/main" val="167836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1657D-EFE9-C7FC-3171-695EB1CAA22B}"/>
            </a:ext>
          </a:extLst>
        </p:cNvPr>
        <p:cNvGrpSpPr/>
        <p:nvPr/>
      </p:nvGrpSpPr>
      <p:grpSpPr>
        <a:xfrm>
          <a:off x="0" y="0"/>
          <a:ext cx="0" cy="0"/>
          <a:chOff x="0" y="0"/>
          <a:chExt cx="0" cy="0"/>
        </a:xfrm>
      </p:grpSpPr>
      <p:pic>
        <p:nvPicPr>
          <p:cNvPr id="7" name="Picture 6" descr="A clock tower with a weather vane">
            <a:extLst>
              <a:ext uri="{FF2B5EF4-FFF2-40B4-BE49-F238E27FC236}">
                <a16:creationId xmlns:a16="http://schemas.microsoft.com/office/drawing/2014/main" id="{2132AA2D-ACD2-3A57-8E34-2B67986C28A1}"/>
              </a:ext>
            </a:extLst>
          </p:cNvPr>
          <p:cNvPicPr>
            <a:picLocks noChangeAspect="1"/>
          </p:cNvPicPr>
          <p:nvPr/>
        </p:nvPicPr>
        <p:blipFill>
          <a:blip r:embed="rId2">
            <a:lum bright="70000" contrast="-70000"/>
          </a:blip>
          <a:srcRect b="3241"/>
          <a:stretch>
            <a:fillRect/>
          </a:stretch>
        </p:blipFill>
        <p:spPr>
          <a:xfrm>
            <a:off x="-1" y="38513"/>
            <a:ext cx="12192002" cy="6819487"/>
          </a:xfrm>
          <a:prstGeom prst="rect">
            <a:avLst/>
          </a:prstGeom>
        </p:spPr>
      </p:pic>
      <p:sp>
        <p:nvSpPr>
          <p:cNvPr id="192" name="Subtitle 2">
            <a:extLst>
              <a:ext uri="{FF2B5EF4-FFF2-40B4-BE49-F238E27FC236}">
                <a16:creationId xmlns:a16="http://schemas.microsoft.com/office/drawing/2014/main" id="{D4480C36-8E9B-F51E-E894-7A97A4AFBBD4}"/>
              </a:ext>
            </a:extLst>
          </p:cNvPr>
          <p:cNvSpPr>
            <a:spLocks noGrp="1"/>
          </p:cNvSpPr>
          <p:nvPr>
            <p:ph type="subTitle" idx="1"/>
          </p:nvPr>
        </p:nvSpPr>
        <p:spPr>
          <a:xfrm>
            <a:off x="-2" y="24252"/>
            <a:ext cx="5260312" cy="597477"/>
          </a:xfrm>
        </p:spPr>
        <p:txBody>
          <a:bodyPr>
            <a:normAutofit/>
          </a:bodyPr>
          <a:lstStyle/>
          <a:p>
            <a:pPr algn="l"/>
            <a:r>
              <a:rPr lang="en-US" sz="2400" b="1" u="sng" dirty="0">
                <a:solidFill>
                  <a:srgbClr val="0070C0"/>
                </a:solidFill>
                <a:latin typeface="Times New Roman" pitchFamily="18" charset="0"/>
                <a:cs typeface="Times New Roman" pitchFamily="18" charset="0"/>
              </a:rPr>
              <a:t>Course Contents</a:t>
            </a:r>
            <a:endParaRPr sz="2400" b="1" u="sng" dirty="0">
              <a:solidFill>
                <a:srgbClr val="0070C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4C1658A5-CB54-B151-799C-106BB505B46F}"/>
              </a:ext>
            </a:extLst>
          </p:cNvPr>
          <p:cNvSpPr txBox="1"/>
          <p:nvPr/>
        </p:nvSpPr>
        <p:spPr>
          <a:xfrm>
            <a:off x="-1" y="616984"/>
            <a:ext cx="5848142" cy="6186309"/>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Basics of Fluid Mechanics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Fundamentals of fluids and flow classification</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Continuity, Momentum (Navier–Stokes), Energy equations</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Boundary layer concepts and flow regimes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Applications in engineering systems</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Concept of RANS equations and turbulence modeling</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Reynolds decomposition and RANS equations</a:t>
            </a:r>
          </a:p>
          <a:p>
            <a:pPr marL="285750" indent="-285750" algn="jus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Boussinesq’s</a:t>
            </a:r>
            <a:r>
              <a:rPr lang="en-US" dirty="0">
                <a:latin typeface="Times New Roman" panose="02020603050405020304" pitchFamily="18" charset="0"/>
                <a:cs typeface="Times New Roman" panose="02020603050405020304" pitchFamily="18" charset="0"/>
              </a:rPr>
              <a:t> hypothesis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Prandtl’s mixing length</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Overview of common RANS models (k-ε, k-ω and S-A)</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Validation and verification methods</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Introduction to Modern Computational Fluid Dynamics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CFD and its necessity in modern engineering </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Mathematical foundations and discretization concepts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Grid generation and boundary conditions</a:t>
            </a:r>
            <a:r>
              <a:rPr lang="en-IN"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Overview of CFD software (e.g., ANSYS Fluent, </a:t>
            </a:r>
            <a:r>
              <a:rPr lang="en-US" dirty="0" err="1">
                <a:latin typeface="Times New Roman" panose="02020603050405020304" pitchFamily="18" charset="0"/>
                <a:cs typeface="Times New Roman" panose="02020603050405020304" pitchFamily="18" charset="0"/>
              </a:rPr>
              <a:t>OpenFOAM</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CFD Workflow, Post-Processing and Data Visualization</a:t>
            </a:r>
            <a:endParaRPr lang="en-US" dirty="0"/>
          </a:p>
        </p:txBody>
      </p:sp>
      <p:sp>
        <p:nvSpPr>
          <p:cNvPr id="3" name="TextBox 2">
            <a:extLst>
              <a:ext uri="{FF2B5EF4-FFF2-40B4-BE49-F238E27FC236}">
                <a16:creationId xmlns:a16="http://schemas.microsoft.com/office/drawing/2014/main" id="{FCB6BFBC-9554-7634-C656-120553C8C912}"/>
              </a:ext>
            </a:extLst>
          </p:cNvPr>
          <p:cNvSpPr txBox="1"/>
          <p:nvPr/>
        </p:nvSpPr>
        <p:spPr>
          <a:xfrm>
            <a:off x="6054132" y="598436"/>
            <a:ext cx="6162153" cy="6186309"/>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Hands on CFD demonstration</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Setting up a simple CFD case (flow over flat plate/cylinder)</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Solver execution and convergence</a:t>
            </a:r>
            <a:r>
              <a:rPr lang="en-IN"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IN" dirty="0" err="1">
                <a:latin typeface="Times New Roman" panose="02020603050405020304" pitchFamily="18" charset="0"/>
                <a:cs typeface="Times New Roman" panose="02020603050405020304" pitchFamily="18" charset="0"/>
              </a:rPr>
              <a:t>Flowfield</a:t>
            </a:r>
            <a:r>
              <a:rPr lang="en-IN" dirty="0">
                <a:latin typeface="Times New Roman" panose="02020603050405020304" pitchFamily="18" charset="0"/>
                <a:cs typeface="Times New Roman" panose="02020603050405020304" pitchFamily="18" charset="0"/>
              </a:rPr>
              <a:t> v</a:t>
            </a:r>
            <a:r>
              <a:rPr lang="en-US" dirty="0" err="1">
                <a:latin typeface="Times New Roman" panose="02020603050405020304" pitchFamily="18" charset="0"/>
                <a:cs typeface="Times New Roman" panose="02020603050405020304" pitchFamily="18" charset="0"/>
              </a:rPr>
              <a:t>isualization</a:t>
            </a:r>
            <a:endParaRPr lang="en-US" dirty="0">
              <a:latin typeface="Times New Roman" panose="02020603050405020304" pitchFamily="18" charset="0"/>
              <a:cs typeface="Times New Roman" panose="02020603050405020304" pitchFamily="18" charset="0"/>
            </a:endParaRPr>
          </a:p>
          <a:p>
            <a:pPr algn="just"/>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Data-driven techniques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Modal analysis of fluid flows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Orthogonal Decomposition (POD)</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Dynamic Mode Decomposition (DMD)</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Spectral POD (SPOD)</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AI/ML in Fluid Mechanics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AI/ML concepts for engineers</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Workflow: data collection, preprocessing, training, testing</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ML tools and frameworks (Python, TensorFlow, </a:t>
            </a:r>
            <a:r>
              <a:rPr lang="en-US" dirty="0" err="1">
                <a:latin typeface="Times New Roman" panose="02020603050405020304" pitchFamily="18" charset="0"/>
                <a:cs typeface="Times New Roman" panose="02020603050405020304" pitchFamily="18" charset="0"/>
              </a:rPr>
              <a:t>PyTorch</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Surrogate modelling for CFD simulations</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Data-driven turbulence modelling</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Physics-Informed Neural Networks (PINNs)</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Industrial case studies (aerospace, automotive, biomedical, energy)</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Hands-on</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demo: training a simple ML model for engineering problems.</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Integration of CFD + ML results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17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B8408-5AE3-CEC1-6625-B97ED140C4D2}"/>
            </a:ext>
          </a:extLst>
        </p:cNvPr>
        <p:cNvGrpSpPr/>
        <p:nvPr/>
      </p:nvGrpSpPr>
      <p:grpSpPr>
        <a:xfrm>
          <a:off x="0" y="0"/>
          <a:ext cx="0" cy="0"/>
          <a:chOff x="0" y="0"/>
          <a:chExt cx="0" cy="0"/>
        </a:xfrm>
      </p:grpSpPr>
      <p:pic>
        <p:nvPicPr>
          <p:cNvPr id="7" name="Picture 6" descr="A clock tower with a weather vane">
            <a:extLst>
              <a:ext uri="{FF2B5EF4-FFF2-40B4-BE49-F238E27FC236}">
                <a16:creationId xmlns:a16="http://schemas.microsoft.com/office/drawing/2014/main" id="{7CED78AA-288D-0FF4-C575-1BA08D45ACB0}"/>
              </a:ext>
            </a:extLst>
          </p:cNvPr>
          <p:cNvPicPr>
            <a:picLocks noChangeAspect="1"/>
          </p:cNvPicPr>
          <p:nvPr/>
        </p:nvPicPr>
        <p:blipFill>
          <a:blip r:embed="rId2">
            <a:lum bright="70000" contrast="-70000"/>
          </a:blip>
          <a:srcRect b="3241"/>
          <a:stretch>
            <a:fillRect/>
          </a:stretch>
        </p:blipFill>
        <p:spPr>
          <a:xfrm>
            <a:off x="-1" y="26239"/>
            <a:ext cx="12192002" cy="6819487"/>
          </a:xfrm>
          <a:prstGeom prst="rect">
            <a:avLst/>
          </a:prstGeom>
        </p:spPr>
      </p:pic>
      <p:sp>
        <p:nvSpPr>
          <p:cNvPr id="192" name="Subtitle 2">
            <a:extLst>
              <a:ext uri="{FF2B5EF4-FFF2-40B4-BE49-F238E27FC236}">
                <a16:creationId xmlns:a16="http://schemas.microsoft.com/office/drawing/2014/main" id="{433CE8B3-9930-4F43-9FE7-D8889675F446}"/>
              </a:ext>
            </a:extLst>
          </p:cNvPr>
          <p:cNvSpPr>
            <a:spLocks noGrp="1"/>
          </p:cNvSpPr>
          <p:nvPr>
            <p:ph type="subTitle" idx="1"/>
          </p:nvPr>
        </p:nvSpPr>
        <p:spPr>
          <a:xfrm>
            <a:off x="-2" y="24252"/>
            <a:ext cx="5260312" cy="597477"/>
          </a:xfrm>
        </p:spPr>
        <p:txBody>
          <a:bodyPr>
            <a:normAutofit/>
          </a:bodyPr>
          <a:lstStyle/>
          <a:p>
            <a:pPr algn="l"/>
            <a:r>
              <a:rPr lang="en-US" sz="2400" b="1" u="sng" dirty="0">
                <a:solidFill>
                  <a:srgbClr val="0070C0"/>
                </a:solidFill>
                <a:latin typeface="Times New Roman" pitchFamily="18" charset="0"/>
                <a:cs typeface="Times New Roman" pitchFamily="18" charset="0"/>
              </a:rPr>
              <a:t>Course instructors</a:t>
            </a:r>
            <a:endParaRPr sz="2400" b="1" u="sng" dirty="0">
              <a:solidFill>
                <a:srgbClr val="0070C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F0BD1A51-CB1B-5BE8-BB5F-712AB8D96E19}"/>
              </a:ext>
            </a:extLst>
          </p:cNvPr>
          <p:cNvSpPr txBox="1"/>
          <p:nvPr/>
        </p:nvSpPr>
        <p:spPr>
          <a:xfrm>
            <a:off x="35169" y="3100678"/>
            <a:ext cx="12156832" cy="2873094"/>
          </a:xfrm>
          <a:prstGeom prst="rect">
            <a:avLst/>
          </a:prstGeom>
          <a:noFill/>
        </p:spPr>
        <p:txBody>
          <a:bodyPr wrap="square">
            <a:spAutoFit/>
          </a:bodyPr>
          <a:lstStyle/>
          <a:p>
            <a:pPr>
              <a:lnSpc>
                <a:spcPct val="115000"/>
              </a:lnSpc>
              <a:spcBef>
                <a:spcPts val="800"/>
              </a:spcBef>
              <a:spcAft>
                <a:spcPts val="400"/>
              </a:spcAft>
            </a:pPr>
            <a:r>
              <a:rPr lang="en-IN" sz="2400" b="1" u="sng" kern="1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Who can participate</a:t>
            </a:r>
          </a:p>
          <a:p>
            <a:pPr marL="342900" indent="-342900" algn="just">
              <a:buSzPts val="1000"/>
              <a:buFont typeface="Symbol" panose="05050102010706020507" pitchFamily="18" charset="2"/>
              <a:buChar char=""/>
              <a:tabLst>
                <a:tab pos="457200" algn="l"/>
              </a:tabLst>
            </a:pP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Faculty members</a:t>
            </a:r>
            <a:r>
              <a:rPr lang="en-US" dirty="0">
                <a:latin typeface="Times New Roman" panose="02020603050405020304" pitchFamily="18" charset="0"/>
                <a:cs typeface="Times New Roman" panose="02020603050405020304" pitchFamily="18" charset="0"/>
              </a:rPr>
              <a:t> from engineering and science disciplines.</a:t>
            </a:r>
            <a:endParaRPr lang="en-IN" dirty="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Industry professionals</a:t>
            </a:r>
            <a:r>
              <a:rPr lang="en-US" dirty="0">
                <a:latin typeface="Times New Roman" panose="02020603050405020304" pitchFamily="18" charset="0"/>
                <a:cs typeface="Times New Roman" panose="02020603050405020304" pitchFamily="18" charset="0"/>
              </a:rPr>
              <a:t> working in fluid mechanics, CFD, data analytics, or AI/ML.</a:t>
            </a:r>
            <a:endParaRPr lang="en-IN" dirty="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Researchers and Ph.D. scholars</a:t>
            </a:r>
            <a:r>
              <a:rPr lang="en-US" dirty="0">
                <a:latin typeface="Times New Roman" panose="02020603050405020304" pitchFamily="18" charset="0"/>
                <a:cs typeface="Times New Roman" panose="02020603050405020304" pitchFamily="18" charset="0"/>
              </a:rPr>
              <a:t> in mechanical, aerospace, civil, or related fields.</a:t>
            </a:r>
            <a:endParaRPr lang="en-IN" dirty="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Postgraduate and undergraduate students</a:t>
            </a:r>
            <a:r>
              <a:rPr lang="en-US" dirty="0">
                <a:latin typeface="Times New Roman" panose="02020603050405020304" pitchFamily="18" charset="0"/>
                <a:cs typeface="Times New Roman" panose="02020603050405020304" pitchFamily="18" charset="0"/>
              </a:rPr>
              <a:t> aspiring to work in computational intelligence and fluid mechanics applications.</a:t>
            </a:r>
            <a:endParaRPr lang="en-IN" dirty="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Engineers and consultants</a:t>
            </a:r>
            <a:r>
              <a:rPr lang="en-US" dirty="0">
                <a:latin typeface="Times New Roman" panose="02020603050405020304" pitchFamily="18" charset="0"/>
                <a:cs typeface="Times New Roman" panose="02020603050405020304" pitchFamily="18" charset="0"/>
              </a:rPr>
              <a:t> looking to upskill in modern AI-driven engineering approaches</a:t>
            </a:r>
            <a:r>
              <a:rPr lang="en-US" dirty="0">
                <a:latin typeface="Times New Roman" panose="02020603050405020304" pitchFamily="18" charset="0"/>
                <a:ea typeface="Times New Roman" panose="02020603050405020304" pitchFamily="18" charset="0"/>
              </a:rPr>
              <a:t>.</a:t>
            </a:r>
            <a:endParaRPr lang="en-IN"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3392BAAF-6CA7-7306-960C-3BAEF4A39963}"/>
              </a:ext>
            </a:extLst>
          </p:cNvPr>
          <p:cNvSpPr txBox="1"/>
          <p:nvPr/>
        </p:nvSpPr>
        <p:spPr>
          <a:xfrm>
            <a:off x="-2" y="698759"/>
            <a:ext cx="12192003" cy="2120068"/>
          </a:xfrm>
          <a:prstGeom prst="rect">
            <a:avLst/>
          </a:prstGeom>
          <a:noFill/>
        </p:spPr>
        <p:txBody>
          <a:bodyPr wrap="square" rtlCol="0">
            <a:spAutoFit/>
          </a:bodyPr>
          <a:lstStyle/>
          <a:p>
            <a:pPr marL="342900" indent="-342900">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Dr. Nityananda Nandi, </a:t>
            </a:r>
            <a:r>
              <a:rPr lang="en-IN" dirty="0">
                <a:latin typeface="Times New Roman" panose="02020603050405020304" pitchFamily="18" charset="0"/>
                <a:cs typeface="Times New Roman" panose="02020603050405020304" pitchFamily="18" charset="0"/>
              </a:rPr>
              <a:t>Associate Professor, Department of Aerospace Engineering and Applied Mechanics, IIEST </a:t>
            </a:r>
            <a:r>
              <a:rPr lang="en-IN" dirty="0" err="1">
                <a:latin typeface="Times New Roman" panose="02020603050405020304" pitchFamily="18" charset="0"/>
                <a:cs typeface="Times New Roman" panose="02020603050405020304" pitchFamily="18" charset="0"/>
              </a:rPr>
              <a:t>Shibpur</a:t>
            </a:r>
            <a:endParaRPr lang="en-I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Dr. T. Nilavarasan, </a:t>
            </a:r>
            <a:r>
              <a:rPr lang="en-IN" dirty="0">
                <a:latin typeface="Times New Roman" panose="02020603050405020304" pitchFamily="18" charset="0"/>
                <a:cs typeface="Times New Roman" panose="02020603050405020304" pitchFamily="18" charset="0"/>
              </a:rPr>
              <a:t>Assistant Professor, Department of Aerospace Engineering and Applied Mechanics, IIEST </a:t>
            </a:r>
            <a:r>
              <a:rPr lang="en-IN" dirty="0" err="1">
                <a:latin typeface="Times New Roman" panose="02020603050405020304" pitchFamily="18" charset="0"/>
                <a:cs typeface="Times New Roman" panose="02020603050405020304" pitchFamily="18" charset="0"/>
              </a:rPr>
              <a:t>Shibpur</a:t>
            </a:r>
            <a:endParaRPr lang="en-I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Dr. Parikshit Kundu, </a:t>
            </a:r>
            <a:r>
              <a:rPr lang="en-IN" dirty="0">
                <a:latin typeface="Times New Roman" panose="02020603050405020304" pitchFamily="18" charset="0"/>
                <a:cs typeface="Times New Roman" panose="02020603050405020304" pitchFamily="18" charset="0"/>
              </a:rPr>
              <a:t>Assistant Professor, Department of Aerospace Engineering and Applied Mechanics, IIEST </a:t>
            </a:r>
            <a:r>
              <a:rPr lang="en-IN" dirty="0" err="1">
                <a:latin typeface="Times New Roman" panose="02020603050405020304" pitchFamily="18" charset="0"/>
                <a:cs typeface="Times New Roman" panose="02020603050405020304" pitchFamily="18" charset="0"/>
              </a:rPr>
              <a:t>Shibpur</a:t>
            </a:r>
            <a:endParaRPr lang="en-I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Dr. Mayank Verma, </a:t>
            </a:r>
            <a:r>
              <a:rPr lang="en-IN" dirty="0">
                <a:latin typeface="Times New Roman" panose="02020603050405020304" pitchFamily="18" charset="0"/>
                <a:cs typeface="Times New Roman" panose="02020603050405020304" pitchFamily="18" charset="0"/>
              </a:rPr>
              <a:t>Assistant Research Scientist, The University of Iowa – College of Engineering, USA.</a:t>
            </a:r>
          </a:p>
          <a:p>
            <a:pPr marL="342900" indent="-342900">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Mr. Azan Parmar, </a:t>
            </a:r>
            <a:r>
              <a:rPr lang="en-IN" dirty="0">
                <a:latin typeface="Times New Roman" panose="02020603050405020304" pitchFamily="18" charset="0"/>
                <a:cs typeface="Times New Roman" panose="02020603050405020304" pitchFamily="18" charset="0"/>
              </a:rPr>
              <a:t>Technical Specialist, Altair</a:t>
            </a:r>
          </a:p>
        </p:txBody>
      </p:sp>
    </p:spTree>
    <p:extLst>
      <p:ext uri="{BB962C8B-B14F-4D97-AF65-F5344CB8AC3E}">
        <p14:creationId xmlns:p14="http://schemas.microsoft.com/office/powerpoint/2010/main" val="84099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05A9-31BA-2D69-9896-F797CC154992}"/>
            </a:ext>
          </a:extLst>
        </p:cNvPr>
        <p:cNvGrpSpPr/>
        <p:nvPr/>
      </p:nvGrpSpPr>
      <p:grpSpPr>
        <a:xfrm>
          <a:off x="0" y="0"/>
          <a:ext cx="0" cy="0"/>
          <a:chOff x="0" y="0"/>
          <a:chExt cx="0" cy="0"/>
        </a:xfrm>
      </p:grpSpPr>
      <p:pic>
        <p:nvPicPr>
          <p:cNvPr id="7" name="Picture 6" descr="A clock tower with a weather vane">
            <a:extLst>
              <a:ext uri="{FF2B5EF4-FFF2-40B4-BE49-F238E27FC236}">
                <a16:creationId xmlns:a16="http://schemas.microsoft.com/office/drawing/2014/main" id="{A4AC000A-CAB7-8C70-A478-77EEF2CA996D}"/>
              </a:ext>
            </a:extLst>
          </p:cNvPr>
          <p:cNvPicPr>
            <a:picLocks noChangeAspect="1"/>
          </p:cNvPicPr>
          <p:nvPr/>
        </p:nvPicPr>
        <p:blipFill>
          <a:blip r:embed="rId2">
            <a:lum bright="70000" contrast="-70000"/>
          </a:blip>
          <a:srcRect b="3241"/>
          <a:stretch>
            <a:fillRect/>
          </a:stretch>
        </p:blipFill>
        <p:spPr>
          <a:xfrm>
            <a:off x="-1" y="26239"/>
            <a:ext cx="12192002" cy="6819487"/>
          </a:xfrm>
          <a:prstGeom prst="rect">
            <a:avLst/>
          </a:prstGeom>
        </p:spPr>
      </p:pic>
      <p:sp>
        <p:nvSpPr>
          <p:cNvPr id="192" name="Subtitle 2">
            <a:extLst>
              <a:ext uri="{FF2B5EF4-FFF2-40B4-BE49-F238E27FC236}">
                <a16:creationId xmlns:a16="http://schemas.microsoft.com/office/drawing/2014/main" id="{A8FBD99A-F643-3532-A06B-98ECEA060AE9}"/>
              </a:ext>
            </a:extLst>
          </p:cNvPr>
          <p:cNvSpPr>
            <a:spLocks noGrp="1"/>
          </p:cNvSpPr>
          <p:nvPr>
            <p:ph type="subTitle" idx="1"/>
          </p:nvPr>
        </p:nvSpPr>
        <p:spPr>
          <a:xfrm>
            <a:off x="-2" y="24252"/>
            <a:ext cx="5260312" cy="597477"/>
          </a:xfrm>
        </p:spPr>
        <p:txBody>
          <a:bodyPr>
            <a:normAutofit/>
          </a:bodyPr>
          <a:lstStyle/>
          <a:p>
            <a:pPr algn="l"/>
            <a:r>
              <a:rPr lang="en-US" sz="2400" b="1" u="sng" dirty="0">
                <a:solidFill>
                  <a:srgbClr val="0070C0"/>
                </a:solidFill>
                <a:latin typeface="Times New Roman" pitchFamily="18" charset="0"/>
                <a:cs typeface="Times New Roman" pitchFamily="18" charset="0"/>
              </a:rPr>
              <a:t>Course fee and registration</a:t>
            </a:r>
            <a:endParaRPr sz="2400" b="1" u="sng" dirty="0">
              <a:solidFill>
                <a:srgbClr val="0070C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5A630162-8FAD-0C33-6AE7-553A41A59BAC}"/>
              </a:ext>
            </a:extLst>
          </p:cNvPr>
          <p:cNvSpPr txBox="1"/>
          <p:nvPr/>
        </p:nvSpPr>
        <p:spPr>
          <a:xfrm>
            <a:off x="1" y="4972854"/>
            <a:ext cx="12192000" cy="1765099"/>
          </a:xfrm>
          <a:prstGeom prst="rect">
            <a:avLst/>
          </a:prstGeom>
          <a:noFill/>
        </p:spPr>
        <p:txBody>
          <a:bodyPr wrap="square">
            <a:spAutoFit/>
          </a:bodyPr>
          <a:lstStyle/>
          <a:p>
            <a:pPr>
              <a:lnSpc>
                <a:spcPct val="115000"/>
              </a:lnSpc>
              <a:spcBef>
                <a:spcPts val="800"/>
              </a:spcBef>
              <a:spcAft>
                <a:spcPts val="400"/>
              </a:spcAft>
            </a:pPr>
            <a:r>
              <a:rPr lang="en-IN" sz="2400" b="1" u="sng" kern="1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Course coordinators</a:t>
            </a:r>
            <a:endParaRPr lang="en-US" dirty="0">
              <a:latin typeface="Times New Roman" panose="02020603050405020304" pitchFamily="18" charset="0"/>
              <a:ea typeface="Times New Roman" panose="02020603050405020304" pitchFamily="18" charset="0"/>
            </a:endParaRPr>
          </a:p>
          <a:p>
            <a:pPr marL="342900" indent="-342900">
              <a:lnSpc>
                <a:spcPct val="150000"/>
              </a:lnSpc>
              <a:buFont typeface="+mj-lt"/>
              <a:buAutoNum type="arabicPeriod"/>
            </a:pPr>
            <a:r>
              <a:rPr lang="en-US" b="1" dirty="0">
                <a:latin typeface="Times New Roman" panose="02020603050405020304" pitchFamily="18" charset="0"/>
                <a:cs typeface="Times New Roman" pitchFamily="18" charset="0"/>
              </a:rPr>
              <a:t>Dr. Nityananda Nandi,</a:t>
            </a:r>
            <a:r>
              <a:rPr lang="en-US" dirty="0">
                <a:latin typeface="Times New Roman" panose="02020603050405020304" pitchFamily="18" charset="0"/>
                <a:cs typeface="Times New Roman" pitchFamily="18" charset="0"/>
              </a:rPr>
              <a:t> Associate. Professor, IIEST </a:t>
            </a:r>
            <a:r>
              <a:rPr lang="en-US" dirty="0" err="1">
                <a:latin typeface="Times New Roman" panose="02020603050405020304" pitchFamily="18" charset="0"/>
                <a:cs typeface="Times New Roman" pitchFamily="18" charset="0"/>
              </a:rPr>
              <a:t>Shibpur</a:t>
            </a:r>
            <a:r>
              <a:rPr lang="en-US" dirty="0">
                <a:latin typeface="Times New Roman" panose="02020603050405020304" pitchFamily="18" charset="0"/>
                <a:cs typeface="Times New Roman" pitchFamily="18" charset="0"/>
              </a:rPr>
              <a:t>, </a:t>
            </a:r>
            <a:r>
              <a:rPr lang="en-IN" b="1" i="1" u="sng" dirty="0">
                <a:latin typeface="Times New Roman" panose="02020603050405020304" pitchFamily="18" charset="0"/>
                <a:cs typeface="Times New Roman" panose="02020603050405020304" pitchFamily="18" charset="0"/>
              </a:rPr>
              <a:t>nityananda@aero.iiests.ac.in</a:t>
            </a:r>
            <a:endParaRPr lang="en-US" b="1" i="1" u="sng" dirty="0">
              <a:latin typeface="Times New Roman" panose="02020603050405020304" pitchFamily="18" charset="0"/>
              <a:cs typeface="Times New Roman" pitchFamily="18" charset="0"/>
            </a:endParaRPr>
          </a:p>
          <a:p>
            <a:pPr marL="342900" indent="-342900">
              <a:lnSpc>
                <a:spcPct val="150000"/>
              </a:lnSpc>
              <a:buFont typeface="+mj-lt"/>
              <a:buAutoNum type="arabicPeriod"/>
            </a:pPr>
            <a:r>
              <a:rPr lang="en-US" b="1" dirty="0">
                <a:latin typeface="Times New Roman" panose="02020603050405020304" pitchFamily="18" charset="0"/>
                <a:cs typeface="Times New Roman" pitchFamily="18" charset="0"/>
              </a:rPr>
              <a:t>Dr. Parikshit Kundu, </a:t>
            </a:r>
            <a:r>
              <a:rPr lang="en-US" dirty="0">
                <a:latin typeface="Times New Roman" panose="02020603050405020304" pitchFamily="18" charset="0"/>
                <a:cs typeface="Times New Roman" pitchFamily="18" charset="0"/>
              </a:rPr>
              <a:t>Assistant. Professor, IIEST </a:t>
            </a:r>
            <a:r>
              <a:rPr lang="en-US" dirty="0" err="1">
                <a:latin typeface="Times New Roman" panose="02020603050405020304" pitchFamily="18" charset="0"/>
                <a:cs typeface="Times New Roman" pitchFamily="18" charset="0"/>
              </a:rPr>
              <a:t>Shibpur</a:t>
            </a:r>
            <a:r>
              <a:rPr lang="en-US" dirty="0">
                <a:latin typeface="Times New Roman" panose="02020603050405020304" pitchFamily="18" charset="0"/>
                <a:cs typeface="Times New Roman" pitchFamily="18" charset="0"/>
              </a:rPr>
              <a:t>, </a:t>
            </a:r>
            <a:r>
              <a:rPr lang="en-IN" b="1" i="1" u="sng" dirty="0">
                <a:latin typeface="Times New Roman" panose="02020603050405020304" pitchFamily="18" charset="0"/>
                <a:cs typeface="Times New Roman" panose="02020603050405020304" pitchFamily="18" charset="0"/>
              </a:rPr>
              <a:t>parikshit@aero.iiests.ac.in</a:t>
            </a:r>
            <a:endParaRPr lang="en-US" b="1" i="1" u="sng" dirty="0">
              <a:latin typeface="Times New Roman" panose="02020603050405020304" pitchFamily="18" charset="0"/>
              <a:cs typeface="Times New Roman" pitchFamily="18" charset="0"/>
            </a:endParaRPr>
          </a:p>
          <a:p>
            <a:pPr marL="342900" indent="-342900">
              <a:lnSpc>
                <a:spcPct val="150000"/>
              </a:lnSpc>
              <a:buFont typeface="+mj-lt"/>
              <a:buAutoNum type="arabicPeriod"/>
            </a:pPr>
            <a:r>
              <a:rPr lang="en-US" b="1" dirty="0">
                <a:latin typeface="Times New Roman" panose="02020603050405020304" pitchFamily="18" charset="0"/>
                <a:cs typeface="Times New Roman" pitchFamily="18" charset="0"/>
              </a:rPr>
              <a:t>Dr. T. Nilavarasan, </a:t>
            </a:r>
            <a:r>
              <a:rPr lang="en-US" dirty="0">
                <a:latin typeface="Times New Roman" panose="02020603050405020304" pitchFamily="18" charset="0"/>
                <a:cs typeface="Times New Roman" pitchFamily="18" charset="0"/>
              </a:rPr>
              <a:t>Assistant. Professor, IIEST </a:t>
            </a:r>
            <a:r>
              <a:rPr lang="en-US" dirty="0" err="1">
                <a:latin typeface="Times New Roman" panose="02020603050405020304" pitchFamily="18" charset="0"/>
                <a:cs typeface="Times New Roman" pitchFamily="18" charset="0"/>
              </a:rPr>
              <a:t>Shibpur</a:t>
            </a:r>
            <a:r>
              <a:rPr lang="en-US" dirty="0">
                <a:latin typeface="Times New Roman" panose="02020603050405020304" pitchFamily="18" charset="0"/>
                <a:cs typeface="Times New Roman" pitchFamily="18" charset="0"/>
              </a:rPr>
              <a:t>, </a:t>
            </a:r>
            <a:r>
              <a:rPr lang="en-IN" b="1" i="1" u="sng" dirty="0">
                <a:latin typeface="Times New Roman" panose="02020603050405020304" pitchFamily="18" charset="0"/>
                <a:cs typeface="Times New Roman" panose="02020603050405020304" pitchFamily="18" charset="0"/>
              </a:rPr>
              <a:t>nila@aero.iiests.ac.in</a:t>
            </a:r>
            <a:endParaRPr lang="en-US" b="1" i="1" u="sng" dirty="0">
              <a:latin typeface="Times New Roman" panose="02020603050405020304" pitchFamily="18" charset="0"/>
              <a:cs typeface="Times New Roman" pitchFamily="18" charset="0"/>
            </a:endParaRPr>
          </a:p>
        </p:txBody>
      </p:sp>
      <p:sp>
        <p:nvSpPr>
          <p:cNvPr id="2" name="TextBox 1">
            <a:extLst>
              <a:ext uri="{FF2B5EF4-FFF2-40B4-BE49-F238E27FC236}">
                <a16:creationId xmlns:a16="http://schemas.microsoft.com/office/drawing/2014/main" id="{FBE1372F-8855-D94B-E58C-D1073BA1F1D4}"/>
              </a:ext>
            </a:extLst>
          </p:cNvPr>
          <p:cNvSpPr txBox="1"/>
          <p:nvPr/>
        </p:nvSpPr>
        <p:spPr>
          <a:xfrm>
            <a:off x="6103653" y="-19838"/>
            <a:ext cx="6088345" cy="3970318"/>
          </a:xfrm>
          <a:prstGeom prst="rect">
            <a:avLst/>
          </a:prstGeom>
          <a:noFill/>
        </p:spPr>
        <p:txBody>
          <a:bodyPr wrap="square" rtlCol="0">
            <a:spAutoFit/>
          </a:bodyPr>
          <a:lstStyle/>
          <a:p>
            <a:pPr lvl="0" algn="just"/>
            <a:r>
              <a:rPr lang="en-US" dirty="0">
                <a:latin typeface="Times New Roman" panose="02020603050405020304" pitchFamily="18" charset="0"/>
                <a:cs typeface="Times New Roman" panose="02020603050405020304" pitchFamily="18" charset="0"/>
              </a:rPr>
              <a:t>The registration fee is to be paid online using the following details:</a:t>
            </a:r>
            <a:endParaRPr lang="en-IN" dirty="0">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Name: CONTINUING EDUCATION CENTRE BESUS</a:t>
            </a:r>
            <a:endParaRPr lang="en-IN"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A/c No.: 1532010011963 IFSC: PUNB0153220</a:t>
            </a:r>
            <a:endParaRPr lang="en-IN"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Bank Name: Punjab National Bank</a:t>
            </a:r>
            <a:endParaRPr lang="en-IN"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Branch: BESUS</a:t>
            </a:r>
            <a:endParaRPr lang="en-IN" b="1" dirty="0">
              <a:solidFill>
                <a:srgbClr val="FF0000"/>
              </a:solidFill>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After successful payment, please fill in and submit the Google form (link and QR code given below) with the payment details</a:t>
            </a:r>
          </a:p>
          <a:p>
            <a:pPr lvl="0" algn="just"/>
            <a:endParaRPr lang="en-US" dirty="0">
              <a:latin typeface="Times New Roman" panose="02020603050405020304" pitchFamily="18" charset="0"/>
              <a:cs typeface="Times New Roman" panose="02020603050405020304" pitchFamily="18" charset="0"/>
            </a:endParaRPr>
          </a:p>
          <a:p>
            <a:pPr lvl="0" algn="just"/>
            <a:r>
              <a:rPr lang="en-US" b="1" dirty="0">
                <a:latin typeface="Times New Roman" panose="02020603050405020304" pitchFamily="18" charset="0"/>
                <a:cs typeface="Times New Roman" panose="02020603050405020304" pitchFamily="18" charset="0"/>
                <a:hlinkClick r:id="rId3"/>
              </a:rPr>
              <a:t>https://shorturl.at/5aNZR</a:t>
            </a:r>
            <a:endParaRPr lang="en-US" b="1" dirty="0">
              <a:latin typeface="Times New Roman" panose="02020603050405020304" pitchFamily="18" charset="0"/>
              <a:cs typeface="Times New Roman" panose="02020603050405020304" pitchFamily="18" charset="0"/>
            </a:endParaRPr>
          </a:p>
          <a:p>
            <a:pPr lvl="0" algn="just"/>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Last date of registration: </a:t>
            </a:r>
            <a:r>
              <a:rPr lang="en-US" b="1" dirty="0">
                <a:solidFill>
                  <a:srgbClr val="FF0000"/>
                </a:solidFill>
                <a:latin typeface="Times New Roman" panose="02020603050405020304" pitchFamily="18" charset="0"/>
                <a:cs typeface="Times New Roman" panose="02020603050405020304" pitchFamily="18" charset="0"/>
              </a:rPr>
              <a:t>November 30, 2025</a:t>
            </a:r>
          </a:p>
        </p:txBody>
      </p:sp>
      <p:graphicFrame>
        <p:nvGraphicFramePr>
          <p:cNvPr id="3" name="Table 2">
            <a:extLst>
              <a:ext uri="{FF2B5EF4-FFF2-40B4-BE49-F238E27FC236}">
                <a16:creationId xmlns:a16="http://schemas.microsoft.com/office/drawing/2014/main" id="{A8025C37-5C3D-64AA-56C1-5C1054611334}"/>
              </a:ext>
            </a:extLst>
          </p:cNvPr>
          <p:cNvGraphicFramePr>
            <a:graphicFrameLocks noGrp="1"/>
          </p:cNvGraphicFramePr>
          <p:nvPr>
            <p:extLst>
              <p:ext uri="{D42A27DB-BD31-4B8C-83A1-F6EECF244321}">
                <p14:modId xmlns:p14="http://schemas.microsoft.com/office/powerpoint/2010/main" val="2420656219"/>
              </p:ext>
            </p:extLst>
          </p:nvPr>
        </p:nvGraphicFramePr>
        <p:xfrm>
          <a:off x="119864" y="621729"/>
          <a:ext cx="5962437" cy="2494280"/>
        </p:xfrm>
        <a:graphic>
          <a:graphicData uri="http://schemas.openxmlformats.org/drawingml/2006/table">
            <a:tbl>
              <a:tblPr firstRow="1" bandRow="1">
                <a:tableStyleId>{5940675A-B579-460E-94D1-54222C63F5DA}</a:tableStyleId>
              </a:tblPr>
              <a:tblGrid>
                <a:gridCol w="2047983">
                  <a:extLst>
                    <a:ext uri="{9D8B030D-6E8A-4147-A177-3AD203B41FA5}">
                      <a16:colId xmlns:a16="http://schemas.microsoft.com/office/drawing/2014/main" val="979663650"/>
                    </a:ext>
                  </a:extLst>
                </a:gridCol>
                <a:gridCol w="2214081">
                  <a:extLst>
                    <a:ext uri="{9D8B030D-6E8A-4147-A177-3AD203B41FA5}">
                      <a16:colId xmlns:a16="http://schemas.microsoft.com/office/drawing/2014/main" val="1817656590"/>
                    </a:ext>
                  </a:extLst>
                </a:gridCol>
                <a:gridCol w="1700373">
                  <a:extLst>
                    <a:ext uri="{9D8B030D-6E8A-4147-A177-3AD203B41FA5}">
                      <a16:colId xmlns:a16="http://schemas.microsoft.com/office/drawing/2014/main" val="2459239634"/>
                    </a:ext>
                  </a:extLst>
                </a:gridCol>
              </a:tblGrid>
              <a:tr h="370840">
                <a:tc>
                  <a:txBody>
                    <a:bodyPr/>
                    <a:lstStyle/>
                    <a:p>
                      <a:pPr algn="ctr"/>
                      <a:r>
                        <a:rPr lang="en-GB" b="1" dirty="0">
                          <a:latin typeface="Times New Roman" panose="02020603050405020304" pitchFamily="18" charset="0"/>
                          <a:cs typeface="Times New Roman" panose="02020603050405020304" pitchFamily="18" charset="0"/>
                        </a:rPr>
                        <a:t>Participants</a:t>
                      </a:r>
                      <a:endParaRPr lang="en-IN" b="1" dirty="0">
                        <a:latin typeface="Times New Roman" panose="02020603050405020304" pitchFamily="18" charset="0"/>
                        <a:cs typeface="Times New Roman" panose="02020603050405020304" pitchFamily="18" charset="0"/>
                      </a:endParaRPr>
                    </a:p>
                  </a:txBody>
                  <a:tcPr/>
                </a:tc>
                <a:tc>
                  <a:txBody>
                    <a:bodyPr/>
                    <a:lstStyle/>
                    <a:p>
                      <a:pPr algn="ctr"/>
                      <a:r>
                        <a:rPr lang="en-GB" b="1" dirty="0">
                          <a:latin typeface="Times New Roman" panose="02020603050405020304" pitchFamily="18" charset="0"/>
                          <a:cs typeface="Times New Roman" panose="02020603050405020304" pitchFamily="18" charset="0"/>
                        </a:rPr>
                        <a:t>Price</a:t>
                      </a:r>
                    </a:p>
                  </a:txBody>
                  <a:tcPr/>
                </a:tc>
                <a:tc>
                  <a:txBody>
                    <a:bodyPr/>
                    <a:lstStyle/>
                    <a:p>
                      <a:pPr algn="ctr"/>
                      <a:r>
                        <a:rPr lang="en-GB" b="1" dirty="0">
                          <a:latin typeface="Times New Roman" panose="02020603050405020304" pitchFamily="18" charset="0"/>
                          <a:cs typeface="Times New Roman" panose="02020603050405020304" pitchFamily="18" charset="0"/>
                        </a:rPr>
                        <a:t>Total amount to be paid</a:t>
                      </a:r>
                    </a:p>
                  </a:txBody>
                  <a:tcPr/>
                </a:tc>
                <a:extLst>
                  <a:ext uri="{0D108BD9-81ED-4DB2-BD59-A6C34878D82A}">
                    <a16:rowId xmlns:a16="http://schemas.microsoft.com/office/drawing/2014/main" val="980412271"/>
                  </a:ext>
                </a:extLst>
              </a:tr>
              <a:tr h="370840">
                <a:tc>
                  <a:txBody>
                    <a:bodyPr/>
                    <a:lstStyle/>
                    <a:p>
                      <a:pPr algn="ctr"/>
                      <a:r>
                        <a:rPr lang="en-GB" dirty="0">
                          <a:latin typeface="Times New Roman" panose="02020603050405020304" pitchFamily="18" charset="0"/>
                          <a:cs typeface="Times New Roman" panose="02020603050405020304" pitchFamily="18" charset="0"/>
                        </a:rPr>
                        <a:t>Foreign participants</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GB" dirty="0">
                          <a:latin typeface="Times New Roman" panose="02020603050405020304" pitchFamily="18" charset="0"/>
                          <a:cs typeface="Times New Roman" panose="02020603050405020304" pitchFamily="18" charset="0"/>
                        </a:rPr>
                        <a:t>₹ 8000 + 18% GST</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dirty="0">
                          <a:solidFill>
                            <a:schemeClr val="dk1"/>
                          </a:solidFill>
                          <a:effectLst/>
                          <a:latin typeface="Times New Roman" panose="02020603050405020304" pitchFamily="18" charset="0"/>
                          <a:cs typeface="Times New Roman" panose="02020603050405020304" pitchFamily="18" charset="0"/>
                        </a:rPr>
                        <a:t>₹ 9440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6868233"/>
                  </a:ext>
                </a:extLst>
              </a:tr>
              <a:tr h="370840">
                <a:tc>
                  <a:txBody>
                    <a:bodyPr/>
                    <a:lstStyle/>
                    <a:p>
                      <a:pPr algn="ctr"/>
                      <a:r>
                        <a:rPr lang="en-GB" dirty="0">
                          <a:latin typeface="Times New Roman" panose="02020603050405020304" pitchFamily="18" charset="0"/>
                          <a:cs typeface="Times New Roman" panose="02020603050405020304" pitchFamily="18" charset="0"/>
                        </a:rPr>
                        <a:t>Industry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GB" dirty="0">
                          <a:latin typeface="Times New Roman" panose="02020603050405020304" pitchFamily="18" charset="0"/>
                          <a:cs typeface="Times New Roman" panose="02020603050405020304" pitchFamily="18" charset="0"/>
                        </a:rPr>
                        <a:t>₹ 2000 + 18% GST </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dirty="0">
                          <a:solidFill>
                            <a:schemeClr val="dk1"/>
                          </a:solidFill>
                          <a:effectLst/>
                          <a:latin typeface="Times New Roman" panose="02020603050405020304" pitchFamily="18" charset="0"/>
                          <a:cs typeface="Times New Roman" panose="02020603050405020304" pitchFamily="18" charset="0"/>
                        </a:rPr>
                        <a:t>₹ 2360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9821676"/>
                  </a:ext>
                </a:extLst>
              </a:tr>
              <a:tr h="370840">
                <a:tc>
                  <a:txBody>
                    <a:bodyPr/>
                    <a:lstStyle/>
                    <a:p>
                      <a:pPr algn="ctr"/>
                      <a:r>
                        <a:rPr lang="en-GB" dirty="0">
                          <a:latin typeface="Times New Roman" panose="02020603050405020304" pitchFamily="18" charset="0"/>
                          <a:cs typeface="Times New Roman" panose="02020603050405020304" pitchFamily="18" charset="0"/>
                        </a:rPr>
                        <a:t>Faculty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dirty="0">
                          <a:solidFill>
                            <a:schemeClr val="dk1"/>
                          </a:solidFill>
                          <a:effectLst/>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1500 + 18% GST</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a:solidFill>
                            <a:schemeClr val="dk1"/>
                          </a:solidFill>
                          <a:effectLst/>
                          <a:latin typeface="Times New Roman" panose="02020603050405020304" pitchFamily="18" charset="0"/>
                          <a:cs typeface="Times New Roman" panose="02020603050405020304" pitchFamily="18" charset="0"/>
                        </a:rPr>
                        <a:t>₹ 1770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4154081"/>
                  </a:ext>
                </a:extLst>
              </a:tr>
              <a:tr h="370840">
                <a:tc>
                  <a:txBody>
                    <a:bodyPr/>
                    <a:lstStyle/>
                    <a:p>
                      <a:pPr algn="ctr"/>
                      <a:r>
                        <a:rPr lang="en-GB" dirty="0">
                          <a:latin typeface="Times New Roman" panose="02020603050405020304" pitchFamily="18" charset="0"/>
                          <a:cs typeface="Times New Roman" panose="02020603050405020304" pitchFamily="18" charset="0"/>
                        </a:rPr>
                        <a:t>PhD &amp; PG</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dirty="0">
                          <a:solidFill>
                            <a:schemeClr val="dk1"/>
                          </a:solidFill>
                          <a:effectLst/>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1000 + 18% GST</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dirty="0">
                          <a:solidFill>
                            <a:schemeClr val="dk1"/>
                          </a:solidFill>
                          <a:effectLst/>
                          <a:latin typeface="Times New Roman" panose="02020603050405020304" pitchFamily="18" charset="0"/>
                          <a:cs typeface="Times New Roman" panose="02020603050405020304" pitchFamily="18" charset="0"/>
                        </a:rPr>
                        <a:t>₹ 1180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4149445"/>
                  </a:ext>
                </a:extLst>
              </a:tr>
              <a:tr h="370840">
                <a:tc>
                  <a:txBody>
                    <a:bodyPr/>
                    <a:lstStyle/>
                    <a:p>
                      <a:pPr algn="ctr"/>
                      <a:r>
                        <a:rPr lang="en-GB" dirty="0">
                          <a:latin typeface="Times New Roman" panose="02020603050405020304" pitchFamily="18" charset="0"/>
                          <a:cs typeface="Times New Roman" panose="02020603050405020304" pitchFamily="18" charset="0"/>
                        </a:rPr>
                        <a:t>UG</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dirty="0">
                          <a:solidFill>
                            <a:schemeClr val="dk1"/>
                          </a:solidFill>
                          <a:effectLst/>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500 + 18% GST</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sz="1800" b="0" kern="1200" dirty="0">
                          <a:solidFill>
                            <a:schemeClr val="dk1"/>
                          </a:solidFill>
                          <a:effectLst/>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590</a:t>
                      </a:r>
                    </a:p>
                  </a:txBody>
                  <a:tcPr/>
                </a:tc>
                <a:extLst>
                  <a:ext uri="{0D108BD9-81ED-4DB2-BD59-A6C34878D82A}">
                    <a16:rowId xmlns:a16="http://schemas.microsoft.com/office/drawing/2014/main" val="3777592749"/>
                  </a:ext>
                </a:extLst>
              </a:tr>
            </a:tbl>
          </a:graphicData>
        </a:graphic>
      </p:graphicFrame>
      <p:sp>
        <p:nvSpPr>
          <p:cNvPr id="6" name="TextBox 5">
            <a:extLst>
              <a:ext uri="{FF2B5EF4-FFF2-40B4-BE49-F238E27FC236}">
                <a16:creationId xmlns:a16="http://schemas.microsoft.com/office/drawing/2014/main" id="{C8FBCEBF-CBB7-2385-B131-B60256878E55}"/>
              </a:ext>
            </a:extLst>
          </p:cNvPr>
          <p:cNvSpPr txBox="1"/>
          <p:nvPr/>
        </p:nvSpPr>
        <p:spPr>
          <a:xfrm>
            <a:off x="-21353" y="3357163"/>
            <a:ext cx="12234706" cy="1289071"/>
          </a:xfrm>
          <a:prstGeom prst="rect">
            <a:avLst/>
          </a:prstGeom>
          <a:noFill/>
        </p:spPr>
        <p:txBody>
          <a:bodyPr wrap="square">
            <a:spAutoFit/>
          </a:bodyPr>
          <a:lstStyle/>
          <a:p>
            <a:pPr lvl="0">
              <a:lnSpc>
                <a:spcPct val="150000"/>
              </a:lnSpc>
            </a:pPr>
            <a:r>
              <a:rPr lang="en-US" b="1" u="sng" dirty="0">
                <a:latin typeface="Times New Roman" panose="02020603050405020304" pitchFamily="18" charset="0"/>
                <a:cs typeface="Times New Roman" panose="02020603050405020304" pitchFamily="18" charset="0"/>
              </a:rPr>
              <a:t>Note:</a:t>
            </a:r>
            <a:endParaRPr lang="en-IN" b="1"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Participation link will be provided to registered candidates via email.</a:t>
            </a:r>
            <a:endParaRPr lang="en-US" b="1"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Certificate will be provided to the participants upon completion.</a:t>
            </a:r>
            <a:endParaRPr lang="en-IN"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71EEEC0-6409-855F-67EE-0327BF4DAC12}"/>
              </a:ext>
            </a:extLst>
          </p:cNvPr>
          <p:cNvPicPr>
            <a:picLocks noChangeAspect="1"/>
          </p:cNvPicPr>
          <p:nvPr/>
        </p:nvPicPr>
        <p:blipFill>
          <a:blip r:embed="rId4"/>
          <a:stretch>
            <a:fillRect/>
          </a:stretch>
        </p:blipFill>
        <p:spPr>
          <a:xfrm>
            <a:off x="9294725" y="3960726"/>
            <a:ext cx="2897274" cy="2897274"/>
          </a:xfrm>
          <a:prstGeom prst="rect">
            <a:avLst/>
          </a:prstGeom>
        </p:spPr>
      </p:pic>
    </p:spTree>
    <p:extLst>
      <p:ext uri="{BB962C8B-B14F-4D97-AF65-F5344CB8AC3E}">
        <p14:creationId xmlns:p14="http://schemas.microsoft.com/office/powerpoint/2010/main" val="2340637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1200</Words>
  <Application>Microsoft Office PowerPoint</Application>
  <PresentationFormat>Widescreen</PresentationFormat>
  <Paragraphs>119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Symbol</vt:lpstr>
      <vt:lpstr>Times New Roman</vt:lpstr>
      <vt:lpstr>Wingdings</vt:lpstr>
      <vt:lpstr>Office Theme</vt:lpstr>
      <vt:lpstr>Fluid Mechanics and Computational Intelligence: From Basics to AI/ML Applications</vt:lpstr>
      <vt:lpstr>IIEST Shibpur is a prestigious institution with rich history dating back to 1856. Its evolution from the “Civil Engineering College” to an “Institute of National Importance” highlights its significance in India's educational landscape. Through its 16 departments and 8 schools across various fields of engineering, science and humanities, the institute presently offers a wide array of programmes at the undergraduate, postgraduate, and doctoral levels, reflecting its commitment to comprehensive education. The institute is situated in the industrial city of Howrah, the institute enjoys 49 hectares of a clean and green campus with a faculty and student strength of 250 and 4000 respectively. With well-equipped laboratories and research centres, the students of IIEST Shibpur have the opportunity to engage in hands-on training that enhances their overall educational experience. As such, the institute today stands out as a centre for academic excellence that not only honours its historical roots but also adapts to contemporary educational needs, making it an attractive choice for aspiring engineers and scientists.</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Tourism: The Next Frontier of Travel</dc:title>
  <dc:creator>DELL</dc:creator>
  <dc:description>generated using python-pptx</dc:description>
  <cp:lastModifiedBy>Nilavarasan T</cp:lastModifiedBy>
  <cp:revision>46</cp:revision>
  <dcterms:created xsi:type="dcterms:W3CDTF">2013-01-27T09:14:16Z</dcterms:created>
  <dcterms:modified xsi:type="dcterms:W3CDTF">2025-10-16T08:15:56Z</dcterms:modified>
</cp:coreProperties>
</file>