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 u="heavy">
                <a:solidFill>
                  <a:srgbClr val="2B1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 u="heavy">
                <a:solidFill>
                  <a:srgbClr val="2B1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 u="heavy">
                <a:solidFill>
                  <a:srgbClr val="2B1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0046" y="367106"/>
            <a:ext cx="839190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 u="heavy">
                <a:solidFill>
                  <a:srgbClr val="2B1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hyperlink" Target="https://forms.gle/72rVf2FiT3zD2aMf7" TargetMode="External"/><Relationship Id="rId31" Type="http://schemas.openxmlformats.org/officeDocument/2006/relationships/image" Target="../media/image40.jpg"/><Relationship Id="rId32" Type="http://schemas.openxmlformats.org/officeDocument/2006/relationships/image" Target="../media/image41.jpg"/><Relationship Id="rId33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711" y="4021835"/>
            <a:ext cx="190500" cy="1889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7155" y="0"/>
            <a:ext cx="1407160" cy="2708275"/>
            <a:chOff x="867155" y="0"/>
            <a:chExt cx="1407160" cy="27082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0"/>
              <a:ext cx="1335531" cy="2708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155" y="4572"/>
              <a:ext cx="237744" cy="10896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44"/>
            <a:ext cx="524256" cy="46634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355" y="5480303"/>
            <a:ext cx="513588" cy="13731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944" y="4572"/>
            <a:ext cx="385572" cy="17404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881371"/>
            <a:ext cx="443484" cy="19583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883" y="4572"/>
            <a:ext cx="813816" cy="402640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04444" y="9144"/>
            <a:ext cx="1794510" cy="6849109"/>
            <a:chOff x="504444" y="9144"/>
            <a:chExt cx="1794510" cy="6849109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9783" y="4867655"/>
              <a:ext cx="978819" cy="19903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444" y="9144"/>
              <a:ext cx="833628" cy="683513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56046" y="156210"/>
            <a:ext cx="19532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265" b="0">
                <a:solidFill>
                  <a:srgbClr val="FFFF00"/>
                </a:solidFill>
                <a:latin typeface="Arial"/>
                <a:cs typeface="Arial"/>
              </a:rPr>
              <a:t>Inauguration</a:t>
            </a:r>
            <a:r>
              <a:rPr dirty="0" u="none" spc="75" b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u="none" spc="-280" b="0">
                <a:solidFill>
                  <a:srgbClr val="FFFF00"/>
                </a:solidFill>
                <a:latin typeface="Arial"/>
                <a:cs typeface="Arial"/>
              </a:rPr>
              <a:t>of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60217" y="913333"/>
            <a:ext cx="7341234" cy="550037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706880" marR="30480" indent="-1669414">
              <a:lnSpc>
                <a:spcPts val="5190"/>
              </a:lnSpc>
              <a:spcBef>
                <a:spcPts val="750"/>
              </a:spcBef>
            </a:pPr>
            <a:r>
              <a:rPr dirty="0" sz="4800" spc="-180">
                <a:solidFill>
                  <a:srgbClr val="FFFFFF"/>
                </a:solidFill>
                <a:latin typeface="Times New Roman"/>
                <a:cs typeface="Times New Roman"/>
              </a:rPr>
              <a:t>PHYSICS</a:t>
            </a:r>
            <a:r>
              <a:rPr dirty="0" sz="48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95">
                <a:solidFill>
                  <a:srgbClr val="FFFFFF"/>
                </a:solidFill>
                <a:latin typeface="Times New Roman"/>
                <a:cs typeface="Times New Roman"/>
              </a:rPr>
              <a:t>DEMONSTRATION </a:t>
            </a:r>
            <a:r>
              <a:rPr dirty="0" sz="4800" spc="-1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90">
                <a:solidFill>
                  <a:srgbClr val="FFFFFF"/>
                </a:solidFill>
                <a:latin typeface="Times New Roman"/>
                <a:cs typeface="Times New Roman"/>
              </a:rPr>
              <a:t>LABORATORY</a:t>
            </a:r>
            <a:endParaRPr sz="4800">
              <a:latin typeface="Times New Roman"/>
              <a:cs typeface="Times New Roman"/>
            </a:endParaRPr>
          </a:p>
          <a:p>
            <a:pPr algn="ctr" marL="117475">
              <a:lnSpc>
                <a:spcPct val="100000"/>
              </a:lnSpc>
              <a:spcBef>
                <a:spcPts val="730"/>
              </a:spcBef>
            </a:pPr>
            <a:r>
              <a:rPr dirty="0" sz="1900" spc="-105" b="1">
                <a:solidFill>
                  <a:srgbClr val="12466F"/>
                </a:solidFill>
                <a:latin typeface="Arial"/>
                <a:cs typeface="Arial"/>
              </a:rPr>
              <a:t>At</a:t>
            </a:r>
            <a:r>
              <a:rPr dirty="0" sz="1900" spc="-25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55" b="1">
                <a:solidFill>
                  <a:srgbClr val="12466F"/>
                </a:solidFill>
                <a:latin typeface="Arial"/>
                <a:cs typeface="Arial"/>
              </a:rPr>
              <a:t>4</a:t>
            </a:r>
            <a:r>
              <a:rPr dirty="0" baseline="26666" sz="1875" spc="-89" b="1">
                <a:solidFill>
                  <a:srgbClr val="12466F"/>
                </a:solidFill>
                <a:latin typeface="Arial"/>
                <a:cs typeface="Arial"/>
              </a:rPr>
              <a:t>t</a:t>
            </a:r>
            <a:r>
              <a:rPr dirty="0" baseline="26666" sz="1875" spc="-172" b="1">
                <a:solidFill>
                  <a:srgbClr val="12466F"/>
                </a:solidFill>
                <a:latin typeface="Arial"/>
                <a:cs typeface="Arial"/>
              </a:rPr>
              <a:t>h</a:t>
            </a:r>
            <a:r>
              <a:rPr dirty="0" baseline="26666" sz="1875" spc="209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160" b="1">
                <a:solidFill>
                  <a:srgbClr val="12466F"/>
                </a:solidFill>
                <a:latin typeface="Arial"/>
                <a:cs typeface="Arial"/>
              </a:rPr>
              <a:t>Floo</a:t>
            </a:r>
            <a:r>
              <a:rPr dirty="0" sz="1900" spc="-185" b="1">
                <a:solidFill>
                  <a:srgbClr val="12466F"/>
                </a:solidFill>
                <a:latin typeface="Arial"/>
                <a:cs typeface="Arial"/>
              </a:rPr>
              <a:t>r</a:t>
            </a:r>
            <a:r>
              <a:rPr dirty="0" sz="1900" spc="-40" b="1">
                <a:solidFill>
                  <a:srgbClr val="12466F"/>
                </a:solidFill>
                <a:latin typeface="Arial"/>
                <a:cs typeface="Arial"/>
              </a:rPr>
              <a:t>,</a:t>
            </a:r>
            <a:r>
              <a:rPr dirty="0" sz="1900" spc="-15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175" b="1">
                <a:solidFill>
                  <a:srgbClr val="12466F"/>
                </a:solidFill>
                <a:latin typeface="Arial"/>
                <a:cs typeface="Arial"/>
              </a:rPr>
              <a:t>Ac</a:t>
            </a:r>
            <a:r>
              <a:rPr dirty="0" sz="1900" spc="-165" b="1">
                <a:solidFill>
                  <a:srgbClr val="12466F"/>
                </a:solidFill>
                <a:latin typeface="Arial"/>
                <a:cs typeface="Arial"/>
              </a:rPr>
              <a:t>h</a:t>
            </a:r>
            <a:r>
              <a:rPr dirty="0" sz="1900" spc="-120" b="1">
                <a:solidFill>
                  <a:srgbClr val="12466F"/>
                </a:solidFill>
                <a:latin typeface="Arial"/>
                <a:cs typeface="Arial"/>
              </a:rPr>
              <a:t>a</a:t>
            </a:r>
            <a:r>
              <a:rPr dirty="0" sz="1900" spc="-65" b="1">
                <a:solidFill>
                  <a:srgbClr val="12466F"/>
                </a:solidFill>
                <a:latin typeface="Arial"/>
                <a:cs typeface="Arial"/>
              </a:rPr>
              <a:t>r</a:t>
            </a:r>
            <a:r>
              <a:rPr dirty="0" sz="1900" spc="-55" b="1">
                <a:solidFill>
                  <a:srgbClr val="12466F"/>
                </a:solidFill>
                <a:latin typeface="Arial"/>
                <a:cs typeface="Arial"/>
              </a:rPr>
              <a:t>ya</a:t>
            </a:r>
            <a:r>
              <a:rPr dirty="0" sz="1900" spc="5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260" b="1">
                <a:solidFill>
                  <a:srgbClr val="12466F"/>
                </a:solidFill>
                <a:latin typeface="Arial"/>
                <a:cs typeface="Arial"/>
              </a:rPr>
              <a:t>P</a:t>
            </a:r>
            <a:r>
              <a:rPr dirty="0" sz="1900" spc="-135" b="1">
                <a:solidFill>
                  <a:srgbClr val="12466F"/>
                </a:solidFill>
                <a:latin typeface="Arial"/>
                <a:cs typeface="Arial"/>
              </a:rPr>
              <a:t>r</a:t>
            </a:r>
            <a:r>
              <a:rPr dirty="0" sz="1900" spc="-60" b="1">
                <a:solidFill>
                  <a:srgbClr val="12466F"/>
                </a:solidFill>
                <a:latin typeface="Arial"/>
                <a:cs typeface="Arial"/>
              </a:rPr>
              <a:t>a</a:t>
            </a:r>
            <a:r>
              <a:rPr dirty="0" sz="1900" spc="-55" b="1">
                <a:solidFill>
                  <a:srgbClr val="12466F"/>
                </a:solidFill>
                <a:latin typeface="Arial"/>
                <a:cs typeface="Arial"/>
              </a:rPr>
              <a:t>f</a:t>
            </a:r>
            <a:r>
              <a:rPr dirty="0" sz="1900" spc="-75" b="1">
                <a:solidFill>
                  <a:srgbClr val="12466F"/>
                </a:solidFill>
                <a:latin typeface="Arial"/>
                <a:cs typeface="Arial"/>
              </a:rPr>
              <a:t>ulla</a:t>
            </a:r>
            <a:r>
              <a:rPr dirty="0" sz="1900" spc="-5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170" b="1">
                <a:solidFill>
                  <a:srgbClr val="12466F"/>
                </a:solidFill>
                <a:latin typeface="Arial"/>
                <a:cs typeface="Arial"/>
              </a:rPr>
              <a:t>Chand</a:t>
            </a:r>
            <a:r>
              <a:rPr dirty="0" sz="1900" spc="-95" b="1">
                <a:solidFill>
                  <a:srgbClr val="12466F"/>
                </a:solidFill>
                <a:latin typeface="Arial"/>
                <a:cs typeface="Arial"/>
              </a:rPr>
              <a:t>r</a:t>
            </a:r>
            <a:r>
              <a:rPr dirty="0" sz="1900" spc="-60" b="1">
                <a:solidFill>
                  <a:srgbClr val="12466F"/>
                </a:solidFill>
                <a:latin typeface="Arial"/>
                <a:cs typeface="Arial"/>
              </a:rPr>
              <a:t>a</a:t>
            </a:r>
            <a:r>
              <a:rPr dirty="0" sz="1900" spc="5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345" b="1">
                <a:solidFill>
                  <a:srgbClr val="12466F"/>
                </a:solidFill>
                <a:latin typeface="Arial"/>
                <a:cs typeface="Arial"/>
              </a:rPr>
              <a:t>R</a:t>
            </a:r>
            <a:r>
              <a:rPr dirty="0" sz="1900" spc="-215" b="1">
                <a:solidFill>
                  <a:srgbClr val="12466F"/>
                </a:solidFill>
                <a:latin typeface="Arial"/>
                <a:cs typeface="Arial"/>
              </a:rPr>
              <a:t>o</a:t>
            </a:r>
            <a:r>
              <a:rPr dirty="0" sz="1900" spc="-55" b="1">
                <a:solidFill>
                  <a:srgbClr val="12466F"/>
                </a:solidFill>
                <a:latin typeface="Arial"/>
                <a:cs typeface="Arial"/>
              </a:rPr>
              <a:t>y</a:t>
            </a:r>
            <a:r>
              <a:rPr dirty="0" sz="1900" spc="-5" b="1">
                <a:solidFill>
                  <a:srgbClr val="12466F"/>
                </a:solidFill>
                <a:latin typeface="Arial"/>
                <a:cs typeface="Arial"/>
              </a:rPr>
              <a:t> </a:t>
            </a:r>
            <a:r>
              <a:rPr dirty="0" sz="1900" spc="-285" b="1">
                <a:solidFill>
                  <a:srgbClr val="12466F"/>
                </a:solidFill>
                <a:latin typeface="Arial"/>
                <a:cs typeface="Arial"/>
              </a:rPr>
              <a:t>B</a:t>
            </a:r>
            <a:r>
              <a:rPr dirty="0" sz="1900" spc="-235" b="1">
                <a:solidFill>
                  <a:srgbClr val="12466F"/>
                </a:solidFill>
                <a:latin typeface="Arial"/>
                <a:cs typeface="Arial"/>
              </a:rPr>
              <a:t>h</a:t>
            </a:r>
            <a:r>
              <a:rPr dirty="0" sz="1900" spc="-55" b="1">
                <a:solidFill>
                  <a:srgbClr val="12466F"/>
                </a:solidFill>
                <a:latin typeface="Arial"/>
                <a:cs typeface="Arial"/>
              </a:rPr>
              <a:t>a</a:t>
            </a:r>
            <a:r>
              <a:rPr dirty="0" sz="1900" spc="-80" b="1">
                <a:solidFill>
                  <a:srgbClr val="12466F"/>
                </a:solidFill>
                <a:latin typeface="Arial"/>
                <a:cs typeface="Arial"/>
              </a:rPr>
              <a:t>v</a:t>
            </a:r>
            <a:r>
              <a:rPr dirty="0" sz="1900" spc="-110" b="1">
                <a:solidFill>
                  <a:srgbClr val="12466F"/>
                </a:solidFill>
                <a:latin typeface="Arial"/>
                <a:cs typeface="Arial"/>
              </a:rPr>
              <a:t>an</a:t>
            </a:r>
            <a:endParaRPr sz="1900">
              <a:latin typeface="Arial"/>
              <a:cs typeface="Arial"/>
            </a:endParaRPr>
          </a:p>
          <a:p>
            <a:pPr algn="ctr" marL="117475">
              <a:lnSpc>
                <a:spcPct val="100000"/>
              </a:lnSpc>
              <a:spcBef>
                <a:spcPts val="1005"/>
              </a:spcBef>
            </a:pPr>
            <a:r>
              <a:rPr dirty="0" sz="1900" spc="-60" b="1">
                <a:solidFill>
                  <a:srgbClr val="FFFF00"/>
                </a:solidFill>
                <a:latin typeface="Arial"/>
                <a:cs typeface="Arial"/>
              </a:rPr>
              <a:t>(AN</a:t>
            </a:r>
            <a:r>
              <a:rPr dirty="0" sz="19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220" b="1">
                <a:solidFill>
                  <a:srgbClr val="FFFF00"/>
                </a:solidFill>
                <a:latin typeface="Arial"/>
                <a:cs typeface="Arial"/>
              </a:rPr>
              <a:t>OUTREACH</a:t>
            </a:r>
            <a:r>
              <a:rPr dirty="0" sz="19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195" b="1">
                <a:solidFill>
                  <a:srgbClr val="FFFF00"/>
                </a:solidFill>
                <a:latin typeface="Arial"/>
                <a:cs typeface="Arial"/>
              </a:rPr>
              <a:t>PROGRAMME</a:t>
            </a:r>
            <a:r>
              <a:rPr dirty="0" sz="19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125" b="1">
                <a:solidFill>
                  <a:srgbClr val="FFFF00"/>
                </a:solidFill>
                <a:latin typeface="Arial"/>
                <a:cs typeface="Arial"/>
              </a:rPr>
              <a:t>INVOLVING</a:t>
            </a:r>
            <a:r>
              <a:rPr dirty="0" sz="19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225" b="1">
                <a:solidFill>
                  <a:srgbClr val="FFFF00"/>
                </a:solidFill>
                <a:latin typeface="Arial"/>
                <a:cs typeface="Arial"/>
              </a:rPr>
              <a:t>SCHOOL</a:t>
            </a:r>
            <a:r>
              <a:rPr dirty="0" sz="19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229" b="1">
                <a:solidFill>
                  <a:srgbClr val="FFFF00"/>
                </a:solidFill>
                <a:latin typeface="Arial"/>
                <a:cs typeface="Arial"/>
              </a:rPr>
              <a:t>STUDENTS)</a:t>
            </a:r>
            <a:endParaRPr sz="1900">
              <a:latin typeface="Arial"/>
              <a:cs typeface="Arial"/>
            </a:endParaRPr>
          </a:p>
          <a:p>
            <a:pPr algn="ctr" marL="118110">
              <a:lnSpc>
                <a:spcPct val="100000"/>
              </a:lnSpc>
              <a:spcBef>
                <a:spcPts val="1000"/>
              </a:spcBef>
            </a:pPr>
            <a:r>
              <a:rPr dirty="0" sz="1900" spc="-275">
                <a:solidFill>
                  <a:srgbClr val="82FFFF"/>
                </a:solidFill>
                <a:latin typeface="Microsoft Sans Serif"/>
                <a:cs typeface="Microsoft Sans Serif"/>
              </a:rPr>
              <a:t>BY</a:t>
            </a:r>
            <a:endParaRPr sz="1900">
              <a:latin typeface="Microsoft Sans Serif"/>
              <a:cs typeface="Microsoft Sans Serif"/>
            </a:endParaRPr>
          </a:p>
          <a:p>
            <a:pPr algn="ctr" marL="199390">
              <a:lnSpc>
                <a:spcPct val="100000"/>
              </a:lnSpc>
              <a:spcBef>
                <a:spcPts val="1019"/>
              </a:spcBef>
            </a:pPr>
            <a:r>
              <a:rPr dirty="0" sz="1900" spc="90" b="1">
                <a:solidFill>
                  <a:srgbClr val="FFFFFF"/>
                </a:solidFill>
                <a:latin typeface="Cambria"/>
                <a:cs typeface="Cambria"/>
              </a:rPr>
              <a:t>Prof.</a:t>
            </a:r>
            <a:r>
              <a:rPr dirty="0" sz="1900" spc="2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900" spc="95" b="1">
                <a:solidFill>
                  <a:srgbClr val="FFFFFF"/>
                </a:solidFill>
                <a:latin typeface="Cambria"/>
                <a:cs typeface="Cambria"/>
              </a:rPr>
              <a:t>Parthasarathi</a:t>
            </a:r>
            <a:r>
              <a:rPr dirty="0" sz="1900" spc="2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900" spc="100" b="1">
                <a:solidFill>
                  <a:srgbClr val="FFFFFF"/>
                </a:solidFill>
                <a:latin typeface="Cambria"/>
                <a:cs typeface="Cambria"/>
              </a:rPr>
              <a:t>Chakrabarti</a:t>
            </a:r>
            <a:endParaRPr sz="1900">
              <a:latin typeface="Cambria"/>
              <a:cs typeface="Cambria"/>
            </a:endParaRPr>
          </a:p>
          <a:p>
            <a:pPr algn="ctr" marL="116205">
              <a:lnSpc>
                <a:spcPct val="100000"/>
              </a:lnSpc>
              <a:spcBef>
                <a:spcPts val="985"/>
              </a:spcBef>
            </a:pPr>
            <a:r>
              <a:rPr dirty="0" sz="1900" spc="-140" b="1">
                <a:solidFill>
                  <a:srgbClr val="82FFFF"/>
                </a:solidFill>
                <a:latin typeface="Arial"/>
                <a:cs typeface="Arial"/>
              </a:rPr>
              <a:t>DI</a:t>
            </a:r>
            <a:r>
              <a:rPr dirty="0" sz="1900" spc="-210" b="1">
                <a:solidFill>
                  <a:srgbClr val="82FFFF"/>
                </a:solidFill>
                <a:latin typeface="Arial"/>
                <a:cs typeface="Arial"/>
              </a:rPr>
              <a:t>R</a:t>
            </a:r>
            <a:r>
              <a:rPr dirty="0" sz="1900" spc="-305" b="1">
                <a:solidFill>
                  <a:srgbClr val="82FFFF"/>
                </a:solidFill>
                <a:latin typeface="Arial"/>
                <a:cs typeface="Arial"/>
              </a:rPr>
              <a:t>EC</a:t>
            </a:r>
            <a:r>
              <a:rPr dirty="0" sz="1900" spc="-290" b="1">
                <a:solidFill>
                  <a:srgbClr val="82FFFF"/>
                </a:solidFill>
                <a:latin typeface="Arial"/>
                <a:cs typeface="Arial"/>
              </a:rPr>
              <a:t>T</a:t>
            </a:r>
            <a:r>
              <a:rPr dirty="0" sz="1900" spc="-165" b="1">
                <a:solidFill>
                  <a:srgbClr val="82FFFF"/>
                </a:solidFill>
                <a:latin typeface="Arial"/>
                <a:cs typeface="Arial"/>
              </a:rPr>
              <a:t>OR</a:t>
            </a:r>
            <a:r>
              <a:rPr dirty="0" sz="1900" spc="-60" b="1">
                <a:solidFill>
                  <a:srgbClr val="82FFFF"/>
                </a:solidFill>
                <a:latin typeface="Arial"/>
                <a:cs typeface="Arial"/>
              </a:rPr>
              <a:t>,</a:t>
            </a:r>
            <a:r>
              <a:rPr dirty="0" sz="1900" spc="-5" b="1">
                <a:solidFill>
                  <a:srgbClr val="82FFFF"/>
                </a:solidFill>
                <a:latin typeface="Arial"/>
                <a:cs typeface="Arial"/>
              </a:rPr>
              <a:t> </a:t>
            </a:r>
            <a:r>
              <a:rPr dirty="0" sz="1900" spc="-210" b="1">
                <a:solidFill>
                  <a:srgbClr val="82FFFF"/>
                </a:solidFill>
                <a:latin typeface="Arial"/>
                <a:cs typeface="Arial"/>
              </a:rPr>
              <a:t>IIEST</a:t>
            </a:r>
            <a:r>
              <a:rPr dirty="0" sz="1900" spc="-35" b="1">
                <a:solidFill>
                  <a:srgbClr val="82FFFF"/>
                </a:solidFill>
                <a:latin typeface="Arial"/>
                <a:cs typeface="Arial"/>
              </a:rPr>
              <a:t> </a:t>
            </a:r>
            <a:r>
              <a:rPr dirty="0" sz="1900" spc="-265" b="1">
                <a:solidFill>
                  <a:srgbClr val="82FFFF"/>
                </a:solidFill>
                <a:latin typeface="Arial"/>
                <a:cs typeface="Arial"/>
              </a:rPr>
              <a:t>S</a:t>
            </a:r>
            <a:r>
              <a:rPr dirty="0" sz="1900" spc="-290" b="1">
                <a:solidFill>
                  <a:srgbClr val="82FFFF"/>
                </a:solidFill>
                <a:latin typeface="Arial"/>
                <a:cs typeface="Arial"/>
              </a:rPr>
              <a:t>H</a:t>
            </a:r>
            <a:r>
              <a:rPr dirty="0" sz="1900" spc="-220" b="1">
                <a:solidFill>
                  <a:srgbClr val="82FFFF"/>
                </a:solidFill>
                <a:latin typeface="Arial"/>
                <a:cs typeface="Arial"/>
              </a:rPr>
              <a:t>IBPUR</a:t>
            </a:r>
            <a:endParaRPr sz="1900">
              <a:latin typeface="Arial"/>
              <a:cs typeface="Arial"/>
            </a:endParaRPr>
          </a:p>
          <a:p>
            <a:pPr algn="ctr" marL="117475">
              <a:lnSpc>
                <a:spcPct val="100000"/>
              </a:lnSpc>
              <a:spcBef>
                <a:spcPts val="994"/>
              </a:spcBef>
            </a:pPr>
            <a:r>
              <a:rPr dirty="0" sz="1900" spc="-135" b="1">
                <a:solidFill>
                  <a:srgbClr val="82FFFF"/>
                </a:solidFill>
                <a:latin typeface="Arial"/>
                <a:cs typeface="Arial"/>
              </a:rPr>
              <a:t>O</a:t>
            </a:r>
            <a:r>
              <a:rPr dirty="0" sz="1900" spc="-100" b="1">
                <a:solidFill>
                  <a:srgbClr val="82FFFF"/>
                </a:solidFill>
                <a:latin typeface="Arial"/>
                <a:cs typeface="Arial"/>
              </a:rPr>
              <a:t>n</a:t>
            </a:r>
            <a:r>
              <a:rPr dirty="0" sz="1900" spc="-20" b="1">
                <a:solidFill>
                  <a:srgbClr val="82FFFF"/>
                </a:solidFill>
                <a:latin typeface="Arial"/>
                <a:cs typeface="Arial"/>
              </a:rPr>
              <a:t> </a:t>
            </a:r>
            <a:r>
              <a:rPr dirty="0" sz="1900" spc="-50" b="1">
                <a:solidFill>
                  <a:srgbClr val="82FFFF"/>
                </a:solidFill>
                <a:latin typeface="Arial"/>
                <a:cs typeface="Arial"/>
              </a:rPr>
              <a:t>1</a:t>
            </a:r>
            <a:r>
              <a:rPr dirty="0" sz="1900" spc="-45" b="1">
                <a:solidFill>
                  <a:srgbClr val="82FFFF"/>
                </a:solidFill>
                <a:latin typeface="Arial"/>
                <a:cs typeface="Arial"/>
              </a:rPr>
              <a:t>5</a:t>
            </a:r>
            <a:r>
              <a:rPr dirty="0" baseline="26666" sz="1875" spc="-89" b="1">
                <a:solidFill>
                  <a:srgbClr val="82FFFF"/>
                </a:solidFill>
                <a:latin typeface="Arial"/>
                <a:cs typeface="Arial"/>
              </a:rPr>
              <a:t>t</a:t>
            </a:r>
            <a:r>
              <a:rPr dirty="0" baseline="26666" sz="1875" spc="-172" b="1">
                <a:solidFill>
                  <a:srgbClr val="82FFFF"/>
                </a:solidFill>
                <a:latin typeface="Arial"/>
                <a:cs typeface="Arial"/>
              </a:rPr>
              <a:t>h</a:t>
            </a:r>
            <a:r>
              <a:rPr dirty="0" baseline="26666" sz="1875" spc="209" b="1">
                <a:solidFill>
                  <a:srgbClr val="82FFFF"/>
                </a:solidFill>
                <a:latin typeface="Arial"/>
                <a:cs typeface="Arial"/>
              </a:rPr>
              <a:t> </a:t>
            </a:r>
            <a:r>
              <a:rPr dirty="0" sz="1900" spc="-260" b="1">
                <a:solidFill>
                  <a:srgbClr val="82FFFF"/>
                </a:solidFill>
                <a:latin typeface="Arial"/>
                <a:cs typeface="Arial"/>
              </a:rPr>
              <a:t>J</a:t>
            </a:r>
            <a:r>
              <a:rPr dirty="0" sz="1900" spc="-125" b="1">
                <a:solidFill>
                  <a:srgbClr val="82FFFF"/>
                </a:solidFill>
                <a:latin typeface="Arial"/>
                <a:cs typeface="Arial"/>
              </a:rPr>
              <a:t>une,</a:t>
            </a:r>
            <a:r>
              <a:rPr dirty="0" sz="1900" spc="-15" b="1">
                <a:solidFill>
                  <a:srgbClr val="82FFFF"/>
                </a:solidFill>
                <a:latin typeface="Arial"/>
                <a:cs typeface="Arial"/>
              </a:rPr>
              <a:t> </a:t>
            </a:r>
            <a:r>
              <a:rPr dirty="0" sz="1900" spc="-50" b="1">
                <a:solidFill>
                  <a:srgbClr val="82FFFF"/>
                </a:solidFill>
                <a:latin typeface="Arial"/>
                <a:cs typeface="Arial"/>
              </a:rPr>
              <a:t>2023</a:t>
            </a:r>
            <a:endParaRPr sz="1900">
              <a:latin typeface="Arial"/>
              <a:cs typeface="Arial"/>
            </a:endParaRPr>
          </a:p>
          <a:p>
            <a:pPr algn="ctr" marL="114935">
              <a:lnSpc>
                <a:spcPct val="100000"/>
              </a:lnSpc>
              <a:spcBef>
                <a:spcPts val="1025"/>
              </a:spcBef>
            </a:pPr>
            <a:r>
              <a:rPr dirty="0" sz="1600" spc="65">
                <a:solidFill>
                  <a:srgbClr val="FFFFFF"/>
                </a:solidFill>
                <a:latin typeface="Cambria"/>
                <a:cs typeface="Cambria"/>
              </a:rPr>
              <a:t>Invited</a:t>
            </a:r>
            <a:r>
              <a:rPr dirty="0" sz="1600" spc="15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Cambria"/>
                <a:cs typeface="Cambria"/>
              </a:rPr>
              <a:t>speaker</a:t>
            </a:r>
            <a:r>
              <a:rPr dirty="0" sz="1600" spc="15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dirty="0" sz="1600" spc="16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Cambria"/>
                <a:cs typeface="Cambria"/>
              </a:rPr>
              <a:t>Prof.</a:t>
            </a:r>
            <a:r>
              <a:rPr dirty="0" sz="1600" spc="17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140">
                <a:solidFill>
                  <a:srgbClr val="FFFFFF"/>
                </a:solidFill>
                <a:latin typeface="Cambria"/>
                <a:cs typeface="Cambria"/>
              </a:rPr>
              <a:t>Y.</a:t>
            </a:r>
            <a:r>
              <a:rPr dirty="0" sz="1600" spc="17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Cambria"/>
                <a:cs typeface="Cambria"/>
              </a:rPr>
              <a:t>K.</a:t>
            </a:r>
            <a:r>
              <a:rPr dirty="0" sz="1600" spc="16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Cambria"/>
                <a:cs typeface="Cambria"/>
              </a:rPr>
              <a:t>Vijay,</a:t>
            </a:r>
            <a:r>
              <a:rPr dirty="0" sz="1600" spc="2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Cambria"/>
                <a:cs typeface="Cambria"/>
              </a:rPr>
              <a:t>IIS</a:t>
            </a:r>
            <a:r>
              <a:rPr dirty="0" sz="1900" spc="1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Cambria"/>
                <a:cs typeface="Cambria"/>
              </a:rPr>
              <a:t>(Deemed</a:t>
            </a:r>
            <a:r>
              <a:rPr dirty="0" sz="1900" spc="2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Cambria"/>
                <a:cs typeface="Cambria"/>
              </a:rPr>
              <a:t>University),</a:t>
            </a:r>
            <a:r>
              <a:rPr dirty="0" sz="1900" spc="26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900" spc="190">
                <a:solidFill>
                  <a:srgbClr val="FFFFFF"/>
                </a:solidFill>
                <a:latin typeface="Cambria"/>
                <a:cs typeface="Cambria"/>
              </a:rPr>
              <a:t>Jaipur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200">
              <a:latin typeface="Cambria"/>
              <a:cs typeface="Cambria"/>
            </a:endParaRPr>
          </a:p>
          <a:p>
            <a:pPr algn="ctr" marL="114935">
              <a:lnSpc>
                <a:spcPct val="100000"/>
              </a:lnSpc>
              <a:spcBef>
                <a:spcPts val="1685"/>
              </a:spcBef>
            </a:pPr>
            <a:r>
              <a:rPr dirty="0" sz="1700" spc="-140" b="1">
                <a:solidFill>
                  <a:srgbClr val="C2E093"/>
                </a:solidFill>
                <a:latin typeface="Arial"/>
                <a:cs typeface="Arial"/>
              </a:rPr>
              <a:t>Venue:</a:t>
            </a:r>
            <a:r>
              <a:rPr dirty="0" sz="1700" spc="80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95" b="1">
                <a:solidFill>
                  <a:srgbClr val="C2E093"/>
                </a:solidFill>
                <a:latin typeface="Arial"/>
                <a:cs typeface="Arial"/>
              </a:rPr>
              <a:t>Alumni</a:t>
            </a:r>
            <a:r>
              <a:rPr dirty="0" sz="1700" spc="-30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45" b="1">
                <a:solidFill>
                  <a:srgbClr val="C2E093"/>
                </a:solidFill>
                <a:latin typeface="Arial"/>
                <a:cs typeface="Arial"/>
              </a:rPr>
              <a:t>Seminar</a:t>
            </a:r>
            <a:r>
              <a:rPr dirty="0" sz="1700" spc="-35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60" b="1">
                <a:solidFill>
                  <a:srgbClr val="C2E093"/>
                </a:solidFill>
                <a:latin typeface="Arial"/>
                <a:cs typeface="Arial"/>
              </a:rPr>
              <a:t>Hall,</a:t>
            </a:r>
            <a:r>
              <a:rPr dirty="0" sz="1700" spc="-35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40" b="1">
                <a:solidFill>
                  <a:srgbClr val="C2E093"/>
                </a:solidFill>
                <a:latin typeface="Arial"/>
                <a:cs typeface="Arial"/>
              </a:rPr>
              <a:t>Time</a:t>
            </a:r>
            <a:r>
              <a:rPr dirty="0" sz="1700" spc="-25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45" b="1">
                <a:solidFill>
                  <a:srgbClr val="C2E093"/>
                </a:solidFill>
                <a:latin typeface="Arial"/>
                <a:cs typeface="Arial"/>
              </a:rPr>
              <a:t>11.30</a:t>
            </a:r>
            <a:r>
              <a:rPr dirty="0" sz="1700" spc="-35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50" b="1">
                <a:solidFill>
                  <a:srgbClr val="C2E093"/>
                </a:solidFill>
                <a:latin typeface="Arial"/>
                <a:cs typeface="Arial"/>
              </a:rPr>
              <a:t>A.M.</a:t>
            </a:r>
            <a:endParaRPr sz="1700">
              <a:latin typeface="Arial"/>
              <a:cs typeface="Arial"/>
            </a:endParaRPr>
          </a:p>
          <a:p>
            <a:pPr algn="ctr" marL="117475">
              <a:lnSpc>
                <a:spcPct val="100000"/>
              </a:lnSpc>
              <a:spcBef>
                <a:spcPts val="1010"/>
              </a:spcBef>
            </a:pPr>
            <a:r>
              <a:rPr dirty="0" sz="1700" spc="-130" b="1">
                <a:solidFill>
                  <a:srgbClr val="C2E093"/>
                </a:solidFill>
                <a:latin typeface="Arial"/>
                <a:cs typeface="Arial"/>
              </a:rPr>
              <a:t>O</a:t>
            </a:r>
            <a:r>
              <a:rPr dirty="0" sz="1700" spc="-40" b="1">
                <a:solidFill>
                  <a:srgbClr val="C2E093"/>
                </a:solidFill>
                <a:latin typeface="Arial"/>
                <a:cs typeface="Arial"/>
              </a:rPr>
              <a:t>r</a:t>
            </a:r>
            <a:r>
              <a:rPr dirty="0" sz="1700" spc="-105" b="1">
                <a:solidFill>
                  <a:srgbClr val="C2E093"/>
                </a:solidFill>
                <a:latin typeface="Arial"/>
                <a:cs typeface="Arial"/>
              </a:rPr>
              <a:t>ga</a:t>
            </a:r>
            <a:r>
              <a:rPr dirty="0" sz="1700" spc="-120" b="1">
                <a:solidFill>
                  <a:srgbClr val="C2E093"/>
                </a:solidFill>
                <a:latin typeface="Arial"/>
                <a:cs typeface="Arial"/>
              </a:rPr>
              <a:t>n</a:t>
            </a:r>
            <a:r>
              <a:rPr dirty="0" sz="1700" spc="-25" b="1">
                <a:solidFill>
                  <a:srgbClr val="C2E093"/>
                </a:solidFill>
                <a:latin typeface="Arial"/>
                <a:cs typeface="Arial"/>
              </a:rPr>
              <a:t>i</a:t>
            </a:r>
            <a:r>
              <a:rPr dirty="0" sz="1700" spc="-55" b="1">
                <a:solidFill>
                  <a:srgbClr val="C2E093"/>
                </a:solidFill>
                <a:latin typeface="Arial"/>
                <a:cs typeface="Arial"/>
              </a:rPr>
              <a:t>z</a:t>
            </a:r>
            <a:r>
              <a:rPr dirty="0" sz="1700" spc="-135" b="1">
                <a:solidFill>
                  <a:srgbClr val="C2E093"/>
                </a:solidFill>
                <a:latin typeface="Arial"/>
                <a:cs typeface="Arial"/>
              </a:rPr>
              <a:t>ed</a:t>
            </a:r>
            <a:r>
              <a:rPr dirty="0" sz="1700" spc="-40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80" b="1">
                <a:solidFill>
                  <a:srgbClr val="C2E093"/>
                </a:solidFill>
                <a:latin typeface="Arial"/>
                <a:cs typeface="Arial"/>
              </a:rPr>
              <a:t>b</a:t>
            </a:r>
            <a:r>
              <a:rPr dirty="0" sz="1700" spc="-50" b="1">
                <a:solidFill>
                  <a:srgbClr val="C2E093"/>
                </a:solidFill>
                <a:latin typeface="Arial"/>
                <a:cs typeface="Arial"/>
              </a:rPr>
              <a:t>y</a:t>
            </a:r>
            <a:r>
              <a:rPr dirty="0" sz="1700" spc="-125" b="1">
                <a:solidFill>
                  <a:srgbClr val="C2E093"/>
                </a:solidFill>
                <a:latin typeface="Arial"/>
                <a:cs typeface="Arial"/>
              </a:rPr>
              <a:t>:</a:t>
            </a:r>
            <a:r>
              <a:rPr dirty="0" sz="1700" spc="-30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40" b="1">
                <a:solidFill>
                  <a:srgbClr val="C2E093"/>
                </a:solidFill>
                <a:latin typeface="Arial"/>
                <a:cs typeface="Arial"/>
              </a:rPr>
              <a:t>De</a:t>
            </a:r>
            <a:r>
              <a:rPr dirty="0" sz="1700" spc="-145" b="1">
                <a:solidFill>
                  <a:srgbClr val="C2E093"/>
                </a:solidFill>
                <a:latin typeface="Arial"/>
                <a:cs typeface="Arial"/>
              </a:rPr>
              <a:t>p</a:t>
            </a:r>
            <a:r>
              <a:rPr dirty="0" sz="1700" spc="-105" b="1">
                <a:solidFill>
                  <a:srgbClr val="C2E093"/>
                </a:solidFill>
                <a:latin typeface="Arial"/>
                <a:cs typeface="Arial"/>
              </a:rPr>
              <a:t>a</a:t>
            </a:r>
            <a:r>
              <a:rPr dirty="0" sz="1700" b="1">
                <a:solidFill>
                  <a:srgbClr val="C2E093"/>
                </a:solidFill>
                <a:latin typeface="Arial"/>
                <a:cs typeface="Arial"/>
              </a:rPr>
              <a:t>r</a:t>
            </a:r>
            <a:r>
              <a:rPr dirty="0" sz="1700" spc="-80" b="1">
                <a:solidFill>
                  <a:srgbClr val="C2E093"/>
                </a:solidFill>
                <a:latin typeface="Arial"/>
                <a:cs typeface="Arial"/>
              </a:rPr>
              <a:t>t</a:t>
            </a:r>
            <a:r>
              <a:rPr dirty="0" sz="1700" spc="-220" b="1">
                <a:solidFill>
                  <a:srgbClr val="C2E093"/>
                </a:solidFill>
                <a:latin typeface="Arial"/>
                <a:cs typeface="Arial"/>
              </a:rPr>
              <a:t>m</a:t>
            </a:r>
            <a:r>
              <a:rPr dirty="0" sz="1700" spc="-125" b="1">
                <a:solidFill>
                  <a:srgbClr val="C2E093"/>
                </a:solidFill>
                <a:latin typeface="Arial"/>
                <a:cs typeface="Arial"/>
              </a:rPr>
              <a:t>e</a:t>
            </a:r>
            <a:r>
              <a:rPr dirty="0" sz="1700" spc="-150" b="1">
                <a:solidFill>
                  <a:srgbClr val="C2E093"/>
                </a:solidFill>
                <a:latin typeface="Arial"/>
                <a:cs typeface="Arial"/>
              </a:rPr>
              <a:t>n</a:t>
            </a:r>
            <a:r>
              <a:rPr dirty="0" sz="1700" spc="-125" b="1">
                <a:solidFill>
                  <a:srgbClr val="C2E093"/>
                </a:solidFill>
                <a:latin typeface="Arial"/>
                <a:cs typeface="Arial"/>
              </a:rPr>
              <a:t>t</a:t>
            </a:r>
            <a:r>
              <a:rPr dirty="0" sz="1700" spc="-30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45" b="1">
                <a:solidFill>
                  <a:srgbClr val="C2E093"/>
                </a:solidFill>
                <a:latin typeface="Arial"/>
                <a:cs typeface="Arial"/>
              </a:rPr>
              <a:t>o</a:t>
            </a:r>
            <a:r>
              <a:rPr dirty="0" sz="1700" spc="-35" b="1">
                <a:solidFill>
                  <a:srgbClr val="C2E093"/>
                </a:solidFill>
                <a:latin typeface="Arial"/>
                <a:cs typeface="Arial"/>
              </a:rPr>
              <a:t>f</a:t>
            </a:r>
            <a:r>
              <a:rPr dirty="0" sz="1700" spc="90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90" b="1">
                <a:solidFill>
                  <a:srgbClr val="C2E093"/>
                </a:solidFill>
                <a:latin typeface="Arial"/>
                <a:cs typeface="Arial"/>
              </a:rPr>
              <a:t>P</a:t>
            </a:r>
            <a:r>
              <a:rPr dirty="0" sz="1700" spc="-225" b="1">
                <a:solidFill>
                  <a:srgbClr val="C2E093"/>
                </a:solidFill>
                <a:latin typeface="Arial"/>
                <a:cs typeface="Arial"/>
              </a:rPr>
              <a:t>h</a:t>
            </a:r>
            <a:r>
              <a:rPr dirty="0" sz="1700" spc="-50" b="1">
                <a:solidFill>
                  <a:srgbClr val="C2E093"/>
                </a:solidFill>
                <a:latin typeface="Arial"/>
                <a:cs typeface="Arial"/>
              </a:rPr>
              <a:t>y</a:t>
            </a:r>
            <a:r>
              <a:rPr dirty="0" sz="1700" spc="-175" b="1">
                <a:solidFill>
                  <a:srgbClr val="C2E093"/>
                </a:solidFill>
                <a:latin typeface="Arial"/>
                <a:cs typeface="Arial"/>
              </a:rPr>
              <a:t>sic</a:t>
            </a:r>
            <a:r>
              <a:rPr dirty="0" sz="1700" spc="-260" b="1">
                <a:solidFill>
                  <a:srgbClr val="C2E093"/>
                </a:solidFill>
                <a:latin typeface="Arial"/>
                <a:cs typeface="Arial"/>
              </a:rPr>
              <a:t>s</a:t>
            </a:r>
            <a:r>
              <a:rPr dirty="0" sz="1700" spc="-30" b="1">
                <a:solidFill>
                  <a:srgbClr val="C2E093"/>
                </a:solidFill>
                <a:latin typeface="Arial"/>
                <a:cs typeface="Arial"/>
              </a:rPr>
              <a:t>,</a:t>
            </a:r>
            <a:r>
              <a:rPr dirty="0" sz="1700" spc="-55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85" b="1">
                <a:solidFill>
                  <a:srgbClr val="C2E093"/>
                </a:solidFill>
                <a:latin typeface="Arial"/>
                <a:cs typeface="Arial"/>
              </a:rPr>
              <a:t>IIEST</a:t>
            </a:r>
            <a:r>
              <a:rPr dirty="0" sz="1700" spc="-35" b="1">
                <a:solidFill>
                  <a:srgbClr val="C2E093"/>
                </a:solidFill>
                <a:latin typeface="Arial"/>
                <a:cs typeface="Arial"/>
              </a:rPr>
              <a:t> </a:t>
            </a:r>
            <a:r>
              <a:rPr dirty="0" sz="1700" spc="-155" b="1">
                <a:solidFill>
                  <a:srgbClr val="C2E093"/>
                </a:solidFill>
                <a:latin typeface="Arial"/>
                <a:cs typeface="Arial"/>
              </a:rPr>
              <a:t>Shi</a:t>
            </a:r>
            <a:r>
              <a:rPr dirty="0" sz="1700" spc="-185" b="1">
                <a:solidFill>
                  <a:srgbClr val="C2E093"/>
                </a:solidFill>
                <a:latin typeface="Arial"/>
                <a:cs typeface="Arial"/>
              </a:rPr>
              <a:t>b</a:t>
            </a:r>
            <a:r>
              <a:rPr dirty="0" sz="1700" spc="-145" b="1">
                <a:solidFill>
                  <a:srgbClr val="C2E093"/>
                </a:solidFill>
                <a:latin typeface="Arial"/>
                <a:cs typeface="Arial"/>
              </a:rPr>
              <a:t>pu</a:t>
            </a:r>
            <a:r>
              <a:rPr dirty="0" sz="1700" spc="-204" b="1">
                <a:solidFill>
                  <a:srgbClr val="C2E093"/>
                </a:solidFill>
                <a:latin typeface="Arial"/>
                <a:cs typeface="Arial"/>
              </a:rPr>
              <a:t>r</a:t>
            </a:r>
            <a:r>
              <a:rPr dirty="0" sz="1700" spc="-30" b="1">
                <a:solidFill>
                  <a:srgbClr val="C2E093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1166352" cy="2366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482084"/>
            <a:ext cx="1200150" cy="2376170"/>
            <a:chOff x="0" y="4482084"/>
            <a:chExt cx="1200150" cy="237617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82084"/>
              <a:ext cx="242315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4867656"/>
              <a:ext cx="975844" cy="19903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40668" y="4867655"/>
            <a:ext cx="384048" cy="19811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667" y="233172"/>
            <a:ext cx="1678305" cy="1249680"/>
            <a:chOff x="10667" y="233172"/>
            <a:chExt cx="1678305" cy="124968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67" y="233172"/>
              <a:ext cx="1677924" cy="1249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07" y="362712"/>
              <a:ext cx="1423416" cy="99517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70619" y="1275588"/>
            <a:ext cx="3421379" cy="2268855"/>
            <a:chOff x="8770619" y="1275588"/>
            <a:chExt cx="3421379" cy="2268855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70619" y="1275588"/>
              <a:ext cx="3421379" cy="22684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39402" y="1444371"/>
              <a:ext cx="3179699" cy="19376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99042" y="1594485"/>
            <a:ext cx="2557145" cy="1337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405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955704"/>
                </a:solidFill>
                <a:latin typeface="Times New Roman"/>
                <a:cs typeface="Times New Roman"/>
              </a:rPr>
              <a:t>OBJECTIVES:</a:t>
            </a:r>
            <a:endParaRPr sz="1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 spc="-5" b="1" i="1">
                <a:solidFill>
                  <a:srgbClr val="04391A"/>
                </a:solidFill>
                <a:latin typeface="Times New Roman"/>
                <a:cs typeface="Times New Roman"/>
              </a:rPr>
              <a:t>Demonstration Of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 Experimental Facts </a:t>
            </a:r>
            <a:r>
              <a:rPr dirty="0" sz="1400" spc="-70" b="1" i="1">
                <a:solidFill>
                  <a:srgbClr val="04391A"/>
                </a:solidFill>
                <a:latin typeface="Times New Roman"/>
                <a:cs typeface="Times New Roman"/>
              </a:rPr>
              <a:t>To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make </a:t>
            </a:r>
            <a:r>
              <a:rPr dirty="0" sz="1400" spc="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Scientific Theory More </a:t>
            </a:r>
            <a:r>
              <a:rPr dirty="0" sz="1400" spc="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04391A"/>
                </a:solidFill>
                <a:latin typeface="Times New Roman"/>
                <a:cs typeface="Times New Roman"/>
              </a:rPr>
              <a:t>A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tt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r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active</a:t>
            </a:r>
            <a:r>
              <a:rPr dirty="0" sz="1400" spc="-7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04391A"/>
                </a:solidFill>
                <a:latin typeface="Times New Roman"/>
                <a:cs typeface="Times New Roman"/>
              </a:rPr>
              <a:t>A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nd</a:t>
            </a:r>
            <a:r>
              <a:rPr dirty="0" sz="1400" spc="-10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C</a:t>
            </a:r>
            <a:r>
              <a:rPr dirty="0" sz="1400" spc="5" b="1" i="1">
                <a:solidFill>
                  <a:srgbClr val="04391A"/>
                </a:solidFill>
                <a:latin typeface="Times New Roman"/>
                <a:cs typeface="Times New Roman"/>
              </a:rPr>
              <a:t>o</a:t>
            </a:r>
            <a:r>
              <a:rPr dirty="0" sz="1400" spc="25" b="1" i="1">
                <a:solidFill>
                  <a:srgbClr val="04391A"/>
                </a:solidFill>
                <a:latin typeface="Times New Roman"/>
                <a:cs typeface="Times New Roman"/>
              </a:rPr>
              <a:t>m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prehe</a:t>
            </a:r>
            <a:r>
              <a:rPr dirty="0" sz="1400" spc="-10" b="1" i="1">
                <a:solidFill>
                  <a:srgbClr val="04391A"/>
                </a:solidFill>
                <a:latin typeface="Times New Roman"/>
                <a:cs typeface="Times New Roman"/>
              </a:rPr>
              <a:t>n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s</a:t>
            </a:r>
            <a:r>
              <a:rPr dirty="0" sz="1400" spc="-10" b="1" i="1">
                <a:solidFill>
                  <a:srgbClr val="04391A"/>
                </a:solidFill>
                <a:latin typeface="Times New Roman"/>
                <a:cs typeface="Times New Roman"/>
              </a:rPr>
              <a:t>i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ve 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to</a:t>
            </a:r>
            <a:r>
              <a:rPr dirty="0" sz="1400" spc="-2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the</a:t>
            </a:r>
            <a:r>
              <a:rPr dirty="0" sz="1400" spc="-20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young</a:t>
            </a:r>
            <a:r>
              <a:rPr dirty="0" sz="1400" spc="-30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curious</a:t>
            </a:r>
            <a:r>
              <a:rPr dirty="0" sz="1400" spc="-3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391A"/>
                </a:solidFill>
                <a:latin typeface="Times New Roman"/>
                <a:cs typeface="Times New Roman"/>
              </a:rPr>
              <a:t>minds.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80415" y="1658111"/>
            <a:ext cx="8561070" cy="1880235"/>
            <a:chOff x="280415" y="1658111"/>
            <a:chExt cx="8561070" cy="188023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0415" y="2278367"/>
              <a:ext cx="4824222" cy="12595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19115" y="1658111"/>
              <a:ext cx="3722370" cy="17716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83463" y="2411984"/>
            <a:ext cx="892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60" b="1" i="1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1:30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am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6723" y="2411984"/>
            <a:ext cx="2148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4391A"/>
                </a:solidFill>
                <a:latin typeface="Times New Roman"/>
                <a:cs typeface="Times New Roman"/>
              </a:rPr>
              <a:t>Curtain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raising </a:t>
            </a:r>
            <a:r>
              <a:rPr dirty="0" sz="1200" spc="-5" b="1" i="1">
                <a:solidFill>
                  <a:srgbClr val="04391A"/>
                </a:solidFill>
                <a:latin typeface="Times New Roman"/>
                <a:cs typeface="Times New Roman"/>
              </a:rPr>
              <a:t>Of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the plaque By </a:t>
            </a:r>
            <a:r>
              <a:rPr dirty="0" sz="1200" spc="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Prof.</a:t>
            </a:r>
            <a:r>
              <a:rPr dirty="0" sz="1200" spc="23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Parthasarathi</a:t>
            </a:r>
            <a:r>
              <a:rPr dirty="0" sz="1200" spc="-50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Chakrabarti, </a:t>
            </a:r>
            <a:r>
              <a:rPr dirty="0" sz="1200" spc="-28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 i="1">
                <a:solidFill>
                  <a:srgbClr val="04391A"/>
                </a:solidFill>
                <a:latin typeface="Times New Roman"/>
                <a:cs typeface="Times New Roman"/>
              </a:rPr>
              <a:t>Director,</a:t>
            </a:r>
            <a:r>
              <a:rPr dirty="0" sz="1200" spc="5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 i="1">
                <a:solidFill>
                  <a:srgbClr val="04391A"/>
                </a:solidFill>
                <a:latin typeface="Times New Roman"/>
                <a:cs typeface="Times New Roman"/>
              </a:rPr>
              <a:t>IIEST,SHIBPUR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3463" y="2960319"/>
            <a:ext cx="35026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10" b="1" i="1">
                <a:solidFill>
                  <a:srgbClr val="001F5F"/>
                </a:solidFill>
                <a:latin typeface="Times New Roman"/>
                <a:cs typeface="Times New Roman"/>
              </a:rPr>
              <a:t>11:35am-11:55am</a:t>
            </a:r>
            <a:r>
              <a:rPr dirty="0" sz="1200" spc="57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C00000"/>
                </a:solidFill>
                <a:latin typeface="Times New Roman"/>
                <a:cs typeface="Times New Roman"/>
              </a:rPr>
              <a:t>Laboratory</a:t>
            </a:r>
            <a:r>
              <a:rPr dirty="0" sz="1200" spc="-5" b="1" i="1">
                <a:solidFill>
                  <a:srgbClr val="C00000"/>
                </a:solidFill>
                <a:latin typeface="Times New Roman"/>
                <a:cs typeface="Times New Roman"/>
              </a:rPr>
              <a:t> visit</a:t>
            </a:r>
            <a:r>
              <a:rPr dirty="0" sz="1200" b="1" i="1">
                <a:solidFill>
                  <a:srgbClr val="C00000"/>
                </a:solidFill>
                <a:latin typeface="Times New Roman"/>
                <a:cs typeface="Times New Roman"/>
              </a:rPr>
              <a:t> by</a:t>
            </a:r>
            <a:r>
              <a:rPr dirty="0" sz="1200" spc="-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1200" spc="-1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C00000"/>
                </a:solidFill>
                <a:latin typeface="Times New Roman"/>
                <a:cs typeface="Times New Roman"/>
              </a:rPr>
              <a:t>director</a:t>
            </a:r>
            <a:endParaRPr sz="1200">
              <a:latin typeface="Times New Roman"/>
              <a:cs typeface="Times New Roman"/>
            </a:endParaRPr>
          </a:p>
          <a:p>
            <a:pPr marL="1574800">
              <a:lnSpc>
                <a:spcPct val="100000"/>
              </a:lnSpc>
              <a:spcBef>
                <a:spcPts val="5"/>
              </a:spcBef>
            </a:pPr>
            <a:r>
              <a:rPr dirty="0" sz="1200" spc="-5" b="1" i="1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dirty="0" sz="1200" spc="-2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C00000"/>
                </a:solidFill>
                <a:latin typeface="Times New Roman"/>
                <a:cs typeface="Times New Roman"/>
              </a:rPr>
              <a:t>other</a:t>
            </a:r>
            <a:r>
              <a:rPr dirty="0" sz="120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C00000"/>
                </a:solidFill>
                <a:latin typeface="Times New Roman"/>
                <a:cs typeface="Times New Roman"/>
              </a:rPr>
              <a:t>dignitaries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6035" y="1927351"/>
            <a:ext cx="2164715" cy="820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D033A"/>
                </a:solidFill>
                <a:latin typeface="Times New Roman"/>
                <a:cs typeface="Times New Roman"/>
              </a:rPr>
              <a:t>Intended</a:t>
            </a:r>
            <a:r>
              <a:rPr dirty="0" sz="2000" spc="-140" b="1">
                <a:solidFill>
                  <a:srgbClr val="0D033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D033A"/>
                </a:solidFill>
                <a:latin typeface="Times New Roman"/>
                <a:cs typeface="Times New Roman"/>
              </a:rPr>
              <a:t>Au</a:t>
            </a:r>
            <a:r>
              <a:rPr dirty="0" sz="2000" b="1">
                <a:solidFill>
                  <a:srgbClr val="0D033A"/>
                </a:solidFill>
                <a:latin typeface="Times New Roman"/>
                <a:cs typeface="Times New Roman"/>
              </a:rPr>
              <a:t>dienc</a:t>
            </a:r>
            <a:r>
              <a:rPr dirty="0" sz="2000" spc="-10" b="1">
                <a:solidFill>
                  <a:srgbClr val="0D033A"/>
                </a:solidFill>
                <a:latin typeface="Times New Roman"/>
                <a:cs typeface="Times New Roman"/>
              </a:rPr>
              <a:t>e</a:t>
            </a:r>
            <a:r>
              <a:rPr dirty="0" sz="2000" b="1">
                <a:solidFill>
                  <a:srgbClr val="0D033A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Font typeface="Wingdings"/>
              <a:buChar char=""/>
              <a:tabLst>
                <a:tab pos="299720" algn="l"/>
              </a:tabLst>
            </a:pPr>
            <a:r>
              <a:rPr dirty="0" sz="1600" spc="-5" b="1">
                <a:solidFill>
                  <a:srgbClr val="3D0000"/>
                </a:solidFill>
                <a:latin typeface="Times New Roman"/>
                <a:cs typeface="Times New Roman"/>
              </a:rPr>
              <a:t>School</a:t>
            </a:r>
            <a:r>
              <a:rPr dirty="0" sz="1600" spc="-35" b="1">
                <a:solidFill>
                  <a:srgbClr val="3D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D0000"/>
                </a:solidFill>
                <a:latin typeface="Times New Roman"/>
                <a:cs typeface="Times New Roman"/>
              </a:rPr>
              <a:t>Students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dirty="0" sz="1600" spc="-5" b="1">
                <a:solidFill>
                  <a:srgbClr val="3D0000"/>
                </a:solidFill>
                <a:latin typeface="Times New Roman"/>
                <a:cs typeface="Times New Roman"/>
              </a:rPr>
              <a:t>UG</a:t>
            </a:r>
            <a:r>
              <a:rPr dirty="0" sz="1600" spc="-20" b="1">
                <a:solidFill>
                  <a:srgbClr val="3D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D0000"/>
                </a:solidFill>
                <a:latin typeface="Times New Roman"/>
                <a:cs typeface="Times New Roman"/>
              </a:rPr>
              <a:t>&amp;</a:t>
            </a:r>
            <a:r>
              <a:rPr dirty="0" sz="1600" spc="-10" b="1">
                <a:solidFill>
                  <a:srgbClr val="3D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D0000"/>
                </a:solidFill>
                <a:latin typeface="Times New Roman"/>
                <a:cs typeface="Times New Roman"/>
              </a:rPr>
              <a:t>PG</a:t>
            </a:r>
            <a:r>
              <a:rPr dirty="0" sz="1600" spc="-10" b="1">
                <a:solidFill>
                  <a:srgbClr val="3D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3D0000"/>
                </a:solidFill>
                <a:latin typeface="Times New Roman"/>
                <a:cs typeface="Times New Roman"/>
              </a:rPr>
              <a:t>students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45336" y="0"/>
            <a:ext cx="9160510" cy="1819275"/>
            <a:chOff x="1545336" y="0"/>
            <a:chExt cx="9160510" cy="1819275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5336" y="0"/>
              <a:ext cx="9160002" cy="181889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9112" y="275843"/>
              <a:ext cx="3859529" cy="7871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52472" y="765003"/>
              <a:ext cx="8059674" cy="739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31536" y="275843"/>
              <a:ext cx="5189982" cy="7871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2039" y="702563"/>
              <a:ext cx="2780538" cy="787146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12465" marR="5080" indent="-285369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INAUGURATION</a:t>
            </a:r>
            <a:r>
              <a:rPr dirty="0" spc="50"/>
              <a:t> </a:t>
            </a:r>
            <a:r>
              <a:rPr dirty="0" spc="-5"/>
              <a:t>OF</a:t>
            </a:r>
            <a:r>
              <a:rPr dirty="0" spc="-50"/>
              <a:t> </a:t>
            </a:r>
            <a:r>
              <a:rPr dirty="0" spc="-5"/>
              <a:t>PHYSICS </a:t>
            </a:r>
            <a:r>
              <a:rPr dirty="0" spc="-20"/>
              <a:t>DEMONSTRATION </a:t>
            </a:r>
            <a:r>
              <a:rPr dirty="0" u="none" spc="-685"/>
              <a:t> </a:t>
            </a:r>
            <a:r>
              <a:rPr dirty="0" spc="-35"/>
              <a:t>LABORATORY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167639" y="3887730"/>
            <a:ext cx="5370830" cy="2978785"/>
            <a:chOff x="167639" y="3887730"/>
            <a:chExt cx="5370830" cy="297878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7639" y="3887730"/>
              <a:ext cx="5370576" cy="29702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6992" y="4037076"/>
              <a:ext cx="5076444" cy="28209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5468" y="4035549"/>
              <a:ext cx="5077206" cy="282016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16992" y="4037076"/>
              <a:ext cx="5076825" cy="2821305"/>
            </a:xfrm>
            <a:custGeom>
              <a:avLst/>
              <a:gdLst/>
              <a:ahLst/>
              <a:cxnLst/>
              <a:rect l="l" t="t" r="r" b="b"/>
              <a:pathLst>
                <a:path w="5076825" h="2821304">
                  <a:moveTo>
                    <a:pt x="4346067" y="2820923"/>
                  </a:moveTo>
                  <a:lnTo>
                    <a:pt x="4492117" y="2236635"/>
                  </a:lnTo>
                  <a:lnTo>
                    <a:pt x="5076444" y="2090559"/>
                  </a:lnTo>
                  <a:lnTo>
                    <a:pt x="4346067" y="2820923"/>
                  </a:lnTo>
                  <a:lnTo>
                    <a:pt x="0" y="2820923"/>
                  </a:lnTo>
                  <a:lnTo>
                    <a:pt x="0" y="0"/>
                  </a:lnTo>
                  <a:lnTo>
                    <a:pt x="5076444" y="0"/>
                  </a:lnTo>
                  <a:lnTo>
                    <a:pt x="5076444" y="2090559"/>
                  </a:lnTo>
                </a:path>
              </a:pathLst>
            </a:custGeom>
            <a:ln w="15875">
              <a:solidFill>
                <a:srgbClr val="6F95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1188719" y="1191723"/>
            <a:ext cx="6270625" cy="883919"/>
            <a:chOff x="1188719" y="1191723"/>
            <a:chExt cx="6270625" cy="883919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05399" y="1191723"/>
              <a:ext cx="2353818" cy="739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88719" y="1457007"/>
              <a:ext cx="2551937" cy="6180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42389" y="1610741"/>
              <a:ext cx="2251329" cy="31724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592707" y="1642618"/>
            <a:ext cx="17526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 i="1">
                <a:solidFill>
                  <a:srgbClr val="955704"/>
                </a:solidFill>
                <a:latin typeface="Times New Roman"/>
                <a:cs typeface="Times New Roman"/>
              </a:rPr>
              <a:t>PROGRAM</a:t>
            </a:r>
            <a:r>
              <a:rPr dirty="0" sz="1400" spc="-25" b="1" i="1">
                <a:solidFill>
                  <a:srgbClr val="955704"/>
                </a:solidFill>
                <a:latin typeface="Times New Roman"/>
                <a:cs typeface="Times New Roman"/>
              </a:rPr>
              <a:t> </a:t>
            </a:r>
            <a:r>
              <a:rPr dirty="0" sz="1400" spc="-15" b="1" i="1">
                <a:solidFill>
                  <a:srgbClr val="955704"/>
                </a:solidFill>
                <a:latin typeface="Times New Roman"/>
                <a:cs typeface="Times New Roman"/>
              </a:rPr>
              <a:t>DETAILS: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0245" y="4118229"/>
            <a:ext cx="1502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12:00pm-12:05pm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12:0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dirty="0" sz="1200" spc="10" b="1" i="1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12:10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pm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16632" y="4118229"/>
            <a:ext cx="30022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 i="1">
                <a:solidFill>
                  <a:srgbClr val="001F5F"/>
                </a:solidFill>
                <a:latin typeface="Times New Roman"/>
                <a:cs typeface="Times New Roman"/>
              </a:rPr>
              <a:t>Welcome</a:t>
            </a:r>
            <a:r>
              <a:rPr dirty="0" sz="1200" spc="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address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 By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 Prof.</a:t>
            </a:r>
            <a:r>
              <a:rPr dirty="0" sz="1200" spc="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Dipali</a:t>
            </a:r>
            <a:r>
              <a:rPr dirty="0" sz="1200" spc="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Banerjee</a:t>
            </a:r>
            <a:endParaRPr sz="1200">
              <a:latin typeface="Times New Roman"/>
              <a:cs typeface="Times New Roman"/>
            </a:endParaRPr>
          </a:p>
          <a:p>
            <a:pPr marL="24765" marR="5080" indent="-9525">
              <a:lnSpc>
                <a:spcPct val="100000"/>
              </a:lnSpc>
            </a:pP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On</a:t>
            </a:r>
            <a:r>
              <a:rPr dirty="0" sz="1200" spc="-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 Occasion</a:t>
            </a:r>
            <a:r>
              <a:rPr dirty="0" sz="1200" spc="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-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 i="1">
                <a:solidFill>
                  <a:srgbClr val="6F2F9F"/>
                </a:solidFill>
                <a:latin typeface="Times New Roman"/>
                <a:cs typeface="Times New Roman"/>
              </a:rPr>
              <a:t>Dr.</a:t>
            </a:r>
            <a:r>
              <a:rPr dirty="0" sz="1200" spc="1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Syed</a:t>
            </a:r>
            <a:r>
              <a:rPr dirty="0" sz="1200" spc="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Minhaz</a:t>
            </a:r>
            <a:r>
              <a:rPr dirty="0" sz="1200" spc="26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Hossain</a:t>
            </a:r>
            <a:r>
              <a:rPr dirty="0" sz="1200" spc="-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, </a:t>
            </a:r>
            <a:r>
              <a:rPr dirty="0" sz="1200" spc="-28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Head, 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Dept.</a:t>
            </a:r>
            <a:r>
              <a:rPr dirty="0" sz="1200" spc="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Of  Physics,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6F2F9F"/>
                </a:solidFill>
                <a:latin typeface="Times New Roman"/>
                <a:cs typeface="Times New Roman"/>
              </a:rPr>
              <a:t>IIEST </a:t>
            </a:r>
            <a:r>
              <a:rPr dirty="0" sz="1200" b="1" i="1">
                <a:solidFill>
                  <a:srgbClr val="6F2F9F"/>
                </a:solidFill>
                <a:latin typeface="Times New Roman"/>
                <a:cs typeface="Times New Roman"/>
              </a:rPr>
              <a:t>Shibpur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45" y="4849748"/>
            <a:ext cx="1502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12:1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0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dirty="0" sz="1200" spc="10" b="1" i="1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12:30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pm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90725" y="4849748"/>
            <a:ext cx="21005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Inaugural</a:t>
            </a:r>
            <a:r>
              <a:rPr dirty="0" sz="1200" spc="-5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Speech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 By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Prof.</a:t>
            </a:r>
            <a:r>
              <a:rPr dirty="0" sz="1200" spc="27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Parthasarathi</a:t>
            </a:r>
            <a:r>
              <a:rPr dirty="0" sz="1200" spc="-3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Chakrabarti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 i="1">
                <a:solidFill>
                  <a:srgbClr val="001F5F"/>
                </a:solidFill>
                <a:latin typeface="Times New Roman"/>
                <a:cs typeface="Times New Roman"/>
              </a:rPr>
              <a:t>Director,</a:t>
            </a:r>
            <a:r>
              <a:rPr dirty="0" sz="12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IIEST,</a:t>
            </a:r>
            <a:r>
              <a:rPr dirty="0" sz="12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01F5F"/>
                </a:solidFill>
                <a:latin typeface="Times New Roman"/>
                <a:cs typeface="Times New Roman"/>
              </a:rPr>
              <a:t>Shibpur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0245" y="5581599"/>
            <a:ext cx="1388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12:30pm-1:25pm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0245" y="6130238"/>
            <a:ext cx="13119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1:25pm-1:30pm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1:30pm-2:00pm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200" spc="-5" b="1" i="1">
                <a:solidFill>
                  <a:srgbClr val="001F5F"/>
                </a:solidFill>
                <a:latin typeface="Times New Roman"/>
                <a:cs typeface="Times New Roman"/>
              </a:rPr>
              <a:t>2:00pm-3:30pm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81580" y="5581599"/>
            <a:ext cx="26504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Demonstration</a:t>
            </a:r>
            <a:r>
              <a:rPr dirty="0" sz="1200" spc="-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 setup</a:t>
            </a:r>
            <a:r>
              <a:rPr dirty="0" sz="1200" b="1" i="1">
                <a:solidFill>
                  <a:srgbClr val="FF0000"/>
                </a:solidFill>
                <a:latin typeface="Times New Roman"/>
                <a:cs typeface="Times New Roman"/>
              </a:rPr>
              <a:t> by</a:t>
            </a:r>
            <a:endParaRPr sz="1200">
              <a:latin typeface="Times New Roman"/>
              <a:cs typeface="Times New Roman"/>
            </a:endParaRPr>
          </a:p>
          <a:p>
            <a:pPr marL="21590" marR="5080">
              <a:lnSpc>
                <a:spcPct val="100000"/>
              </a:lnSpc>
            </a:pP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Prof.</a:t>
            </a:r>
            <a:r>
              <a:rPr dirty="0" sz="1200" spc="-1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 i="1">
                <a:solidFill>
                  <a:srgbClr val="FF0000"/>
                </a:solidFill>
                <a:latin typeface="Times New Roman"/>
                <a:cs typeface="Times New Roman"/>
              </a:rPr>
              <a:t>Y.K.</a:t>
            </a:r>
            <a:r>
              <a:rPr dirty="0" sz="1200" spc="-25" b="1" i="1">
                <a:solidFill>
                  <a:srgbClr val="FF0000"/>
                </a:solidFill>
                <a:latin typeface="Times New Roman"/>
                <a:cs typeface="Times New Roman"/>
              </a:rPr>
              <a:t> Vijay,</a:t>
            </a:r>
            <a:r>
              <a:rPr dirty="0" sz="1200" spc="3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Times New Roman"/>
                <a:cs typeface="Times New Roman"/>
              </a:rPr>
              <a:t>IIS(</a:t>
            </a:r>
            <a:r>
              <a:rPr dirty="0" sz="1200" spc="-3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Deemed</a:t>
            </a:r>
            <a:r>
              <a:rPr dirty="0" sz="1200" spc="2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University), </a:t>
            </a:r>
            <a:r>
              <a:rPr dirty="0" sz="1200" spc="-28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Times New Roman"/>
                <a:cs typeface="Times New Roman"/>
              </a:rPr>
              <a:t>Rajasthan</a:t>
            </a:r>
            <a:r>
              <a:rPr dirty="0" sz="1200" spc="-25" b="1" i="1">
                <a:solidFill>
                  <a:srgbClr val="FF0000"/>
                </a:solidFill>
                <a:latin typeface="Times New Roman"/>
                <a:cs typeface="Times New Roman"/>
              </a:rPr>
              <a:t> IAPT,</a:t>
            </a:r>
            <a:r>
              <a:rPr dirty="0" sz="120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Times New Roman"/>
                <a:cs typeface="Times New Roman"/>
              </a:rPr>
              <a:t>RC-6</a:t>
            </a:r>
            <a:endParaRPr sz="1200">
              <a:latin typeface="Times New Roman"/>
              <a:cs typeface="Times New Roman"/>
            </a:endParaRPr>
          </a:p>
          <a:p>
            <a:pPr marL="12700" marR="1645285">
              <a:lnSpc>
                <a:spcPct val="100000"/>
              </a:lnSpc>
            </a:pPr>
            <a:r>
              <a:rPr dirty="0" sz="1200" spc="-40" b="1" i="1">
                <a:solidFill>
                  <a:srgbClr val="01070A"/>
                </a:solidFill>
                <a:latin typeface="Times New Roman"/>
                <a:cs typeface="Times New Roman"/>
              </a:rPr>
              <a:t>Vote</a:t>
            </a:r>
            <a:r>
              <a:rPr dirty="0" sz="1200" b="1" i="1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01070A"/>
                </a:solidFill>
                <a:latin typeface="Times New Roman"/>
                <a:cs typeface="Times New Roman"/>
              </a:rPr>
              <a:t>Of</a:t>
            </a:r>
            <a:r>
              <a:rPr dirty="0" sz="1200" spc="-35" b="1" i="1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01070A"/>
                </a:solidFill>
                <a:latin typeface="Times New Roman"/>
                <a:cs typeface="Times New Roman"/>
              </a:rPr>
              <a:t>Thanks </a:t>
            </a:r>
            <a:r>
              <a:rPr dirty="0" sz="1200" spc="-285" b="1" i="1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 i="1">
                <a:solidFill>
                  <a:srgbClr val="387AAB"/>
                </a:solidFill>
                <a:latin typeface="Times New Roman"/>
                <a:cs typeface="Times New Roman"/>
              </a:rPr>
              <a:t>Break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 i="1">
                <a:solidFill>
                  <a:srgbClr val="04391A"/>
                </a:solidFill>
                <a:latin typeface="Times New Roman"/>
                <a:cs typeface="Times New Roman"/>
              </a:rPr>
              <a:t>Demonstration</a:t>
            </a:r>
            <a:r>
              <a:rPr dirty="0" sz="1200" spc="-30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of</a:t>
            </a:r>
            <a:r>
              <a:rPr dirty="0" sz="1200" spc="-5" b="1" i="1">
                <a:solidFill>
                  <a:srgbClr val="04391A"/>
                </a:solidFill>
                <a:latin typeface="Times New Roman"/>
                <a:cs typeface="Times New Roman"/>
              </a:rPr>
              <a:t> the</a:t>
            </a:r>
            <a:r>
              <a:rPr dirty="0" sz="1200" spc="-10" b="1" i="1">
                <a:solidFill>
                  <a:srgbClr val="04391A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04391A"/>
                </a:solidFill>
                <a:latin typeface="Times New Roman"/>
                <a:cs typeface="Times New Roman"/>
              </a:rPr>
              <a:t>laboratory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1019" y="1932432"/>
            <a:ext cx="4517390" cy="307975"/>
          </a:xfrm>
          <a:prstGeom prst="rect">
            <a:avLst/>
          </a:prstGeom>
          <a:solidFill>
            <a:srgbClr val="D6EBB7"/>
          </a:solidFill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1400" spc="-30" b="1" i="1">
                <a:solidFill>
                  <a:srgbClr val="3D0000"/>
                </a:solidFill>
                <a:latin typeface="Times New Roman"/>
                <a:cs typeface="Times New Roman"/>
              </a:rPr>
              <a:t>Venue:</a:t>
            </a:r>
            <a:r>
              <a:rPr dirty="0" sz="1400" spc="10" b="1" i="1">
                <a:solidFill>
                  <a:srgbClr val="3D0000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 i="1">
                <a:solidFill>
                  <a:srgbClr val="6F2F9F"/>
                </a:solidFill>
                <a:latin typeface="Times New Roman"/>
                <a:cs typeface="Times New Roman"/>
              </a:rPr>
              <a:t>4</a:t>
            </a:r>
            <a:r>
              <a:rPr dirty="0" baseline="24691" sz="1350" spc="15" b="1" i="1">
                <a:solidFill>
                  <a:srgbClr val="6F2F9F"/>
                </a:solidFill>
                <a:latin typeface="Times New Roman"/>
                <a:cs typeface="Times New Roman"/>
              </a:rPr>
              <a:t>th</a:t>
            </a:r>
            <a:r>
              <a:rPr dirty="0" baseline="24691" sz="1350" spc="172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 i="1">
                <a:solidFill>
                  <a:srgbClr val="6F2F9F"/>
                </a:solidFill>
                <a:latin typeface="Times New Roman"/>
                <a:cs typeface="Times New Roman"/>
              </a:rPr>
              <a:t>Floor,</a:t>
            </a:r>
            <a:r>
              <a:rPr dirty="0" sz="1400" spc="-8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6F2F9F"/>
                </a:solidFill>
                <a:latin typeface="Times New Roman"/>
                <a:cs typeface="Times New Roman"/>
              </a:rPr>
              <a:t>APC</a:t>
            </a:r>
            <a:r>
              <a:rPr dirty="0" sz="1400" b="1" i="1">
                <a:solidFill>
                  <a:srgbClr val="6F2F9F"/>
                </a:solidFill>
                <a:latin typeface="Times New Roman"/>
                <a:cs typeface="Times New Roman"/>
              </a:rPr>
              <a:t> Roy wing,</a:t>
            </a:r>
            <a:r>
              <a:rPr dirty="0" sz="1400" spc="-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6F2F9F"/>
                </a:solidFill>
                <a:latin typeface="Times New Roman"/>
                <a:cs typeface="Times New Roman"/>
              </a:rPr>
              <a:t>S&amp;T</a:t>
            </a:r>
            <a:r>
              <a:rPr dirty="0" sz="1400" spc="-2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6F2F9F"/>
                </a:solidFill>
                <a:latin typeface="Times New Roman"/>
                <a:cs typeface="Times New Roman"/>
              </a:rPr>
              <a:t>Building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419843" y="4539678"/>
            <a:ext cx="2729230" cy="2316480"/>
            <a:chOff x="9419843" y="4539678"/>
            <a:chExt cx="2729230" cy="2316480"/>
          </a:xfrm>
        </p:grpSpPr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19843" y="6778750"/>
              <a:ext cx="2728722" cy="7691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06711" y="4547615"/>
              <a:ext cx="2610612" cy="219913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506711" y="4547615"/>
              <a:ext cx="2611120" cy="2199640"/>
            </a:xfrm>
            <a:custGeom>
              <a:avLst/>
              <a:gdLst/>
              <a:ahLst/>
              <a:cxnLst/>
              <a:rect l="l" t="t" r="r" b="b"/>
              <a:pathLst>
                <a:path w="2611120" h="2199640">
                  <a:moveTo>
                    <a:pt x="0" y="1099565"/>
                  </a:moveTo>
                  <a:lnTo>
                    <a:pt x="1305306" y="0"/>
                  </a:lnTo>
                  <a:lnTo>
                    <a:pt x="2610612" y="1099565"/>
                  </a:lnTo>
                  <a:lnTo>
                    <a:pt x="1305306" y="2199131"/>
                  </a:lnTo>
                  <a:lnTo>
                    <a:pt x="0" y="1099565"/>
                  </a:lnTo>
                  <a:close/>
                </a:path>
              </a:pathLst>
            </a:custGeom>
            <a:ln w="15875">
              <a:solidFill>
                <a:srgbClr val="6F95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10192893" y="4990846"/>
            <a:ext cx="1240155" cy="1215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84785" marR="178435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386E52"/>
                </a:solidFill>
                <a:latin typeface="Times New Roman"/>
                <a:cs typeface="Times New Roman"/>
              </a:rPr>
              <a:t>Or</a:t>
            </a:r>
            <a:r>
              <a:rPr dirty="0" sz="1600" b="1" i="1">
                <a:solidFill>
                  <a:srgbClr val="386E52"/>
                </a:solidFill>
                <a:latin typeface="Times New Roman"/>
                <a:cs typeface="Times New Roman"/>
              </a:rPr>
              <a:t>g</a:t>
            </a:r>
            <a:r>
              <a:rPr dirty="0" sz="1600" spc="-5" b="1" i="1">
                <a:solidFill>
                  <a:srgbClr val="386E52"/>
                </a:solidFill>
                <a:latin typeface="Times New Roman"/>
                <a:cs typeface="Times New Roman"/>
              </a:rPr>
              <a:t>a</a:t>
            </a:r>
            <a:r>
              <a:rPr dirty="0" sz="1600" spc="-5" b="1" i="1">
                <a:solidFill>
                  <a:srgbClr val="386E52"/>
                </a:solidFill>
                <a:latin typeface="Times New Roman"/>
                <a:cs typeface="Times New Roman"/>
              </a:rPr>
              <a:t>nized  </a:t>
            </a:r>
            <a:r>
              <a:rPr dirty="0" sz="1600" b="1" i="1">
                <a:solidFill>
                  <a:srgbClr val="386E52"/>
                </a:solidFill>
                <a:latin typeface="Times New Roman"/>
                <a:cs typeface="Times New Roman"/>
              </a:rPr>
              <a:t>by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Department</a:t>
            </a:r>
            <a:r>
              <a:rPr dirty="0" sz="1600" spc="-2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Physics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0"/>
              </a:spcBef>
            </a:pPr>
            <a:r>
              <a:rPr dirty="0" sz="1400" spc="-25" b="1" i="1">
                <a:solidFill>
                  <a:srgbClr val="001F5F"/>
                </a:solidFill>
                <a:latin typeface="Times New Roman"/>
                <a:cs typeface="Times New Roman"/>
              </a:rPr>
              <a:t>IIEST,</a:t>
            </a:r>
            <a:r>
              <a:rPr dirty="0" sz="1400" spc="-3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Times New Roman"/>
                <a:cs typeface="Times New Roman"/>
              </a:rPr>
              <a:t>Shibpur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9372" y="3589020"/>
            <a:ext cx="5084445" cy="340360"/>
          </a:xfrm>
          <a:prstGeom prst="rect">
            <a:avLst/>
          </a:prstGeom>
          <a:solidFill>
            <a:srgbClr val="D6EBB7"/>
          </a:solidFill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1600" spc="-35" b="1" i="1">
                <a:solidFill>
                  <a:srgbClr val="3D0000"/>
                </a:solidFill>
                <a:latin typeface="Times New Roman"/>
                <a:cs typeface="Times New Roman"/>
              </a:rPr>
              <a:t>Venue:</a:t>
            </a:r>
            <a:r>
              <a:rPr dirty="0" sz="1600" spc="10" b="1" i="1">
                <a:solidFill>
                  <a:srgbClr val="3D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Alumni</a:t>
            </a:r>
            <a:r>
              <a:rPr dirty="0" sz="1600" spc="1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Seminar</a:t>
            </a:r>
            <a:r>
              <a:rPr dirty="0" sz="1600" spc="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Hall,</a:t>
            </a:r>
            <a:r>
              <a:rPr dirty="0" sz="1600" spc="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First</a:t>
            </a:r>
            <a:r>
              <a:rPr dirty="0" sz="1600" spc="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 i="1">
                <a:solidFill>
                  <a:srgbClr val="6F2F9F"/>
                </a:solidFill>
                <a:latin typeface="Times New Roman"/>
                <a:cs typeface="Times New Roman"/>
              </a:rPr>
              <a:t>Floor,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 S&amp;T</a:t>
            </a:r>
            <a:r>
              <a:rPr dirty="0" sz="1600" spc="1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6F2F9F"/>
                </a:solidFill>
                <a:latin typeface="Times New Roman"/>
                <a:cs typeface="Times New Roman"/>
              </a:rPr>
              <a:t>Building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85807" y="3707638"/>
            <a:ext cx="1502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1800" spc="-100">
                <a:solidFill>
                  <a:srgbClr val="FFFFFF"/>
                </a:solidFill>
                <a:latin typeface="Microsoft Sans Serif"/>
                <a:cs typeface="Microsoft Sans Serif"/>
              </a:rPr>
              <a:t>egis</a:t>
            </a:r>
            <a:r>
              <a:rPr dirty="0" sz="1800" spc="-55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dirty="0" sz="1800" spc="-1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1800" spc="-1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dirty="0" sz="1800" spc="-105">
                <a:solidFill>
                  <a:srgbClr val="FFFFFF"/>
                </a:solidFill>
                <a:latin typeface="Microsoft Sans Serif"/>
                <a:cs typeface="Microsoft Sans Serif"/>
              </a:rPr>
              <a:t>io</a:t>
            </a:r>
            <a:r>
              <a:rPr dirty="0" sz="1800" spc="-14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Microsoft Sans Serif"/>
                <a:cs typeface="Microsoft Sans Serif"/>
              </a:rPr>
              <a:t>li</a:t>
            </a:r>
            <a:r>
              <a:rPr dirty="0" sz="1800" spc="-13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1800" spc="-110">
                <a:solidFill>
                  <a:srgbClr val="FFFFFF"/>
                </a:solidFill>
                <a:latin typeface="Microsoft Sans Serif"/>
                <a:cs typeface="Microsoft Sans Serif"/>
              </a:rPr>
              <a:t>k: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305543" y="4037076"/>
            <a:ext cx="2811780" cy="368935"/>
          </a:xfrm>
          <a:custGeom>
            <a:avLst/>
            <a:gdLst/>
            <a:ahLst/>
            <a:cxnLst/>
            <a:rect l="l" t="t" r="r" b="b"/>
            <a:pathLst>
              <a:path w="2811779" h="368935">
                <a:moveTo>
                  <a:pt x="2811779" y="0"/>
                </a:moveTo>
                <a:lnTo>
                  <a:pt x="0" y="0"/>
                </a:lnTo>
                <a:lnTo>
                  <a:pt x="0" y="368807"/>
                </a:lnTo>
                <a:lnTo>
                  <a:pt x="2811779" y="368807"/>
                </a:lnTo>
                <a:lnTo>
                  <a:pt x="2811779" y="0"/>
                </a:lnTo>
                <a:close/>
              </a:path>
            </a:pathLst>
          </a:custGeom>
          <a:solidFill>
            <a:srgbClr val="5F1F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9385807" y="4136517"/>
            <a:ext cx="2516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Arial MT"/>
                <a:cs typeface="Arial MT"/>
                <a:hlinkClick r:id="rId30"/>
              </a:rPr>
              <a:t>https://forms.gle/72rVf2FiT3zD2aMf7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571744" y="4177284"/>
            <a:ext cx="3461385" cy="2382520"/>
            <a:chOff x="5571744" y="4177284"/>
            <a:chExt cx="3461385" cy="2382520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06055" y="4178808"/>
              <a:ext cx="1720596" cy="118109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71744" y="4177284"/>
              <a:ext cx="1738883" cy="116890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82412" y="5350764"/>
              <a:ext cx="3450336" cy="12085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8F9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account</dc:creator>
  <dc:title>Inauguration  of  Physics demonstration laboratory</dc:title>
  <dcterms:created xsi:type="dcterms:W3CDTF">2023-06-12T09:17:33Z</dcterms:created>
  <dcterms:modified xsi:type="dcterms:W3CDTF">2023-06-12T09:17:33Z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2023-06-12T00:00:00Z</vt:filetime>
  </property>
</Properties>
</file>